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90" r:id="rId6"/>
    <p:sldId id="259" r:id="rId7"/>
    <p:sldId id="269" r:id="rId8"/>
    <p:sldId id="260" r:id="rId9"/>
    <p:sldId id="266" r:id="rId10"/>
    <p:sldId id="271" r:id="rId11"/>
    <p:sldId id="282" r:id="rId12"/>
    <p:sldId id="273" r:id="rId13"/>
    <p:sldId id="274" r:id="rId14"/>
    <p:sldId id="275" r:id="rId15"/>
    <p:sldId id="276" r:id="rId16"/>
    <p:sldId id="277" r:id="rId17"/>
    <p:sldId id="279" r:id="rId18"/>
    <p:sldId id="280" r:id="rId19"/>
  </p:sldIdLst>
  <p:sldSz cx="6858000" cy="9144000" type="screen4x3"/>
  <p:notesSz cx="7099300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4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872" y="67"/>
      </p:cViewPr>
      <p:guideLst>
        <p:guide orient="horz" pos="282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9B98-532C-4CCC-B1D7-30CDC74B5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DDD9-0AC3-4F0E-A9B8-EBFD5C945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DDD9-0AC3-4F0E-A9B8-EBFD5C945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82065" y="316230"/>
            <a:ext cx="4549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1880 Series Intelligent Valve Positioner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51059" y="1115611"/>
            <a:ext cx="3234648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Compact design 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OLED display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Easy to start-up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Ex </a:t>
            </a:r>
            <a:r>
              <a:rPr lang="en-US" altLang="zh-CN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explosion proof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530" y="4427984"/>
            <a:ext cx="2486920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1880 series intelligent valve positioner is compact designed controller for integral pneumatic control valves.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product is easy to operate and has rich software functions. 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It can easily be operated via the OLED display and keypad.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positioner adjusts the valve position quickly and accurately through detecting the position sensor signal.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51399" y="2277770"/>
          <a:ext cx="3929090" cy="66463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9746"/>
                <a:gridCol w="2419344"/>
              </a:tblGrid>
              <a:tr h="29845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Technical data</a:t>
                      </a:r>
                      <a:endParaRPr lang="en-US" altLang="zh-CN" sz="1200" b="0" dirty="0"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6705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Material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PA6-GF30</a:t>
                      </a:r>
                      <a:r>
                        <a:rPr kumimoji="0" lang="zh-CN" alt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SI</a:t>
                      </a:r>
                      <a:endParaRPr kumimoji="0"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supply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24V DC ±10%</a:t>
                      </a:r>
                      <a:endParaRPr kumimoji="0" lang="en-US" altLang="zh-CN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Set-point signal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0/4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-20mA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resistance for set-point signal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kumimoji="0" lang="zh-CN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zh-CN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52856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Control medium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Dust concentration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Particle density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Pressure condensation point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Oil concentration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  <a:sym typeface="+mn-ea"/>
                        </a:rPr>
                        <a:t>neutral gases, air DIN ISO 8573-1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  <a:sym typeface="+mn-ea"/>
                        </a:rPr>
                        <a:t>Solid particle size and density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  <a:sym typeface="+mn-ea"/>
                        </a:rPr>
                        <a:t>Dew point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  <a:sym typeface="+mn-ea"/>
                        </a:rPr>
                        <a:t>Oil content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668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Ambient temperature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Pneumatic connection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Plug-in hose connector G1/4(internal </a:t>
                      </a:r>
                      <a:r>
                        <a:rPr lang="el-GR" altLang="zh-CN" sz="12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6mm</a:t>
                      </a:r>
                      <a:endParaRPr kumimoji="0" lang="zh-CN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61016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Electrical connection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2-pins B-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coded</a:t>
                      </a:r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(cable ø 4-6mm)</a:t>
                      </a:r>
                      <a:endParaRPr kumimoji="0" lang="fr-FR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4-pins D-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coded</a:t>
                      </a:r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(cable ø 4-6mm)</a:t>
                      </a:r>
                      <a:endParaRPr kumimoji="0" lang="fr-FR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Supply pressure 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3~7 bar, specific values depending on the actuator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59646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Air flow rate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17 l/min(input pressure of 0.6Mpa)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8043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Stroke control range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Line 5-25mm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Installation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As required, Preferably with actuator in upright position, Screw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Protection class 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consumption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Explosion-proof class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Ex </a:t>
                      </a:r>
                      <a:r>
                        <a:rPr kumimoji="0" lang="en-US" altLang="zh-CN" sz="1200" b="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 II C T4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3" name="图片 2" descr="2a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995" y="1475740"/>
            <a:ext cx="2133600" cy="2734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9c73af0323fa055db740b9f1f0f5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75" y="1106805"/>
            <a:ext cx="2955290" cy="2955290"/>
          </a:xfrm>
          <a:prstGeom prst="rect">
            <a:avLst/>
          </a:prstGeom>
        </p:spPr>
      </p:pic>
      <p:pic>
        <p:nvPicPr>
          <p:cNvPr id="4" name="图片 3" descr="3d9e79e5a3dae797aadae1529f3f0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960" y="1106805"/>
            <a:ext cx="2955290" cy="2955290"/>
          </a:xfrm>
          <a:prstGeom prst="rect">
            <a:avLst/>
          </a:prstGeom>
        </p:spPr>
      </p:pic>
      <p:pic>
        <p:nvPicPr>
          <p:cNvPr id="2" name="图片 1" descr="1880立体三维图 无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15" y="5374005"/>
            <a:ext cx="2408555" cy="341185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786213" y="5615630"/>
            <a:ext cx="248299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显示屏和按键面板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透明外壳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主壳体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电气接口</a:t>
            </a:r>
            <a:endParaRPr lang="en-US" altLang="zh-CN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气动接口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执行器连接件</a:t>
            </a:r>
            <a:endParaRPr lang="en-US" altLang="zh-CN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62" y="4716016"/>
            <a:ext cx="119734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产品结构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392" y="664895"/>
            <a:ext cx="1268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组合方式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20795" y="4143375"/>
            <a:ext cx="13138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角座式调节阀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12190" y="4143375"/>
            <a:ext cx="169926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隔膜式调节阀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00042" y="965300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2513" y="5050366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5" name="组合 14354"/>
          <p:cNvGrpSpPr/>
          <p:nvPr/>
        </p:nvGrpSpPr>
        <p:grpSpPr>
          <a:xfrm>
            <a:off x="618370" y="5207000"/>
            <a:ext cx="2617698" cy="3432187"/>
            <a:chOff x="678345" y="5179422"/>
            <a:chExt cx="2617962" cy="3432150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685041" y="5364205"/>
              <a:ext cx="1167883" cy="257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2049568" y="6084287"/>
              <a:ext cx="805896" cy="409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773315" y="8078166"/>
              <a:ext cx="1068178" cy="2876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>
              <a:endCxn id="92" idx="1"/>
            </p:cNvCxnSpPr>
            <p:nvPr/>
          </p:nvCxnSpPr>
          <p:spPr>
            <a:xfrm flipV="1">
              <a:off x="1977171" y="6603077"/>
              <a:ext cx="1008482" cy="898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969324" y="7861633"/>
              <a:ext cx="143524" cy="3549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endCxn id="94" idx="0"/>
            </p:cNvCxnSpPr>
            <p:nvPr/>
          </p:nvCxnSpPr>
          <p:spPr>
            <a:xfrm>
              <a:off x="752767" y="7713045"/>
              <a:ext cx="71127" cy="528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625571" y="7285694"/>
              <a:ext cx="360081" cy="144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3" name="TextBox 14352"/>
            <p:cNvSpPr txBox="1"/>
            <p:nvPr/>
          </p:nvSpPr>
          <p:spPr>
            <a:xfrm>
              <a:off x="2996183" y="5179422"/>
              <a:ext cx="290858" cy="36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96183" y="5854577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85442" y="6418163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05340" y="7283099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8345" y="8242240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05449" y="8178729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76672" y="879847"/>
            <a:ext cx="1204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技术规格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00612" y="1187624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500673" y="4931802"/>
            <a:ext cx="565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备注：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该产品只适用于单作用直行程执行器。断电状态为复位。建议匹配气室内径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40-100 mm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的执行器。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27960" y="3161030"/>
            <a:ext cx="0" cy="68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8"/>
          <p:cNvSpPr txBox="1"/>
          <p:nvPr/>
        </p:nvSpPr>
        <p:spPr>
          <a:xfrm>
            <a:off x="4220210" y="2339340"/>
            <a:ext cx="1366520" cy="82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螺纹规格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2427605" y="2339340"/>
            <a:ext cx="1791970" cy="82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T1  G1/4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T2  M16 * 1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T3  M22 * 1.5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T4  M26 * 1.5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044065" y="2068195"/>
            <a:ext cx="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8"/>
          <p:cNvSpPr txBox="1"/>
          <p:nvPr/>
        </p:nvSpPr>
        <p:spPr>
          <a:xfrm>
            <a:off x="963930" y="1621155"/>
            <a:ext cx="3255645" cy="47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N   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无反馈信号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Y  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4-20mA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反馈信号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Box 57"/>
          <p:cNvSpPr txBox="1"/>
          <p:nvPr/>
        </p:nvSpPr>
        <p:spPr>
          <a:xfrm>
            <a:off x="4220210" y="1621155"/>
            <a:ext cx="1352550" cy="47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反馈信号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8685" y="3851910"/>
            <a:ext cx="4590415" cy="357505"/>
            <a:chOff x="1382" y="6826"/>
            <a:chExt cx="7229" cy="563"/>
          </a:xfrm>
        </p:grpSpPr>
        <p:sp>
          <p:nvSpPr>
            <p:cNvPr id="11" name="TextBox 26"/>
            <p:cNvSpPr txBox="1"/>
            <p:nvPr/>
          </p:nvSpPr>
          <p:spPr>
            <a:xfrm>
              <a:off x="1382" y="6826"/>
              <a:ext cx="7229" cy="5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73" y="6923"/>
              <a:ext cx="492" cy="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rPr>
                <a:t>N</a:t>
              </a:r>
              <a:endParaRPr lang="en-US" altLang="zh-CN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618" y="7091"/>
              <a:ext cx="2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518" y="6923"/>
              <a:ext cx="1037" cy="3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1880</a:t>
              </a:r>
              <a:endPara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93" y="6923"/>
              <a:ext cx="604" cy="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T1</a:t>
              </a:r>
              <a:endPara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3586" y="7083"/>
              <a:ext cx="2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72" y="808911"/>
            <a:ext cx="13407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机械尺寸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6993"/>
          <a:stretch>
            <a:fillRect/>
          </a:stretch>
        </p:blipFill>
        <p:spPr>
          <a:xfrm>
            <a:off x="621030" y="1475740"/>
            <a:ext cx="5487726" cy="64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80立体三维图 无log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060" y="2537460"/>
            <a:ext cx="2872105" cy="4068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808911"/>
            <a:ext cx="20162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操作界面角度调整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6672" y="1475656"/>
            <a:ext cx="56886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将定位器与阀门连接之后，定位器可与阀门之间做角度调整。</a:t>
            </a:r>
            <a:r>
              <a:rPr lang="zh-CN" altLang="zh-CN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若需要调整定位器操作界面角度，可以顺时针或逆时针</a:t>
            </a:r>
            <a:r>
              <a:rPr lang="en-US" altLang="zh-CN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180</a:t>
            </a:r>
            <a:r>
              <a:rPr lang="zh-CN" altLang="zh-CN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°范围内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旋转主壳体</a:t>
            </a:r>
            <a:r>
              <a:rPr lang="zh-CN" altLang="zh-CN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到需要的角度。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弧形箭头 9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867" y="4086156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146" y="4154027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32656" y="665654"/>
            <a:ext cx="20162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电气接口和气动接口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9930" y="4207907"/>
          <a:ext cx="3089127" cy="11798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9760"/>
                <a:gridCol w="1438103"/>
                <a:gridCol w="1031264"/>
              </a:tblGrid>
              <a:tr h="33020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X1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模拟信号输出</a:t>
                      </a: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kumimoji="0" 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 – 20 mA</a:t>
                      </a:r>
                      <a:endParaRPr kumimoji="0" lang="en-US" sz="1200" b="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3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模拟信号输出</a:t>
                      </a: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GND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73016" y="4211960"/>
          <a:ext cx="2855367" cy="19884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7700"/>
                <a:gridCol w="1343571"/>
                <a:gridCol w="864096"/>
              </a:tblGrid>
              <a:tr h="35719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X2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+ 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0/4–20mA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34541" y="6444208"/>
          <a:ext cx="4606627" cy="80502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06371"/>
                <a:gridCol w="3500256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气源进入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（内置滤网，过滤尺寸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排气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先导气口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404664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b="20624"/>
          <a:stretch>
            <a:fillRect/>
          </a:stretch>
        </p:blipFill>
        <p:spPr>
          <a:xfrm>
            <a:off x="353226" y="1307281"/>
            <a:ext cx="3075774" cy="2552701"/>
          </a:xfrm>
          <a:prstGeom prst="rect">
            <a:avLst/>
          </a:prstGeom>
        </p:spPr>
      </p:pic>
      <p:pic>
        <p:nvPicPr>
          <p:cNvPr id="2" name="图片 1" descr="1880气口标识图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845" y="1260475"/>
            <a:ext cx="1840051" cy="260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404664" y="3905255"/>
            <a:ext cx="203595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原理图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4664" y="664895"/>
            <a:ext cx="164646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软件附加功能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13786" y="4636120"/>
            <a:ext cx="5357850" cy="2816200"/>
            <a:chOff x="669082" y="955071"/>
            <a:chExt cx="5357850" cy="2816200"/>
          </a:xfrm>
        </p:grpSpPr>
        <p:sp>
          <p:nvSpPr>
            <p:cNvPr id="68" name="矩形 67"/>
            <p:cNvSpPr/>
            <p:nvPr/>
          </p:nvSpPr>
          <p:spPr>
            <a:xfrm>
              <a:off x="2455032" y="1691476"/>
              <a:ext cx="1785950" cy="20797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华文中宋" panose="02010600040101010101" charset="-122"/>
                  <a:ea typeface="华文中宋" panose="02010600040101010101" charset="-122"/>
                </a:rPr>
                <a:t>定位器</a:t>
              </a:r>
              <a:endParaRPr lang="zh-CN" altLang="en-US" sz="14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71" name="五边形 70"/>
            <p:cNvSpPr/>
            <p:nvPr/>
          </p:nvSpPr>
          <p:spPr>
            <a:xfrm>
              <a:off x="669082" y="1761317"/>
              <a:ext cx="1643074" cy="78581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设定信号</a:t>
              </a:r>
              <a:endPara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4-20mA, 0-20mA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五边形 74"/>
            <p:cNvSpPr/>
            <p:nvPr/>
          </p:nvSpPr>
          <p:spPr>
            <a:xfrm>
              <a:off x="683196" y="3342073"/>
              <a:ext cx="1643074" cy="35719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24V</a:t>
              </a:r>
              <a:r>
                <a:rPr lang="en-US" altLang="zh-CN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 </a:t>
              </a:r>
              <a:r>
                <a:rPr lang="zh-CN" altLang="en-US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直流</a:t>
              </a:r>
              <a:endPara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83396" y="1332689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华文中宋" panose="02010600040101010101" charset="-122"/>
                  <a:ea typeface="华文中宋" panose="02010600040101010101" charset="-122"/>
                </a:rPr>
                <a:t>输入</a:t>
              </a:r>
              <a:endParaRPr lang="zh-CN" altLang="en-US" sz="14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77" name="五边形 76"/>
            <p:cNvSpPr/>
            <p:nvPr/>
          </p:nvSpPr>
          <p:spPr>
            <a:xfrm>
              <a:off x="4383858" y="1762914"/>
              <a:ext cx="1643074" cy="78581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1200" b="1" dirty="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rPr>
                <a:t>模拟量信号</a:t>
              </a:r>
              <a:endPara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endParaRPr>
            </a:p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4-20mA, 0-20mA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737659" y="1334286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华文中宋" panose="02010600040101010101" charset="-122"/>
                  <a:ea typeface="华文中宋" panose="02010600040101010101" charset="-122"/>
                </a:rPr>
                <a:t>输出</a:t>
              </a:r>
              <a:endParaRPr lang="zh-CN" altLang="en-US" sz="14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908571" y="955071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华文中宋" panose="02010600040101010101" charset="-122"/>
                  <a:ea typeface="华文中宋" panose="02010600040101010101" charset="-122"/>
                </a:rPr>
                <a:t>面板操作</a:t>
              </a:r>
              <a:endParaRPr lang="zh-CN" altLang="en-US" sz="14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1" name="五边形 80"/>
            <p:cNvSpPr/>
            <p:nvPr/>
          </p:nvSpPr>
          <p:spPr>
            <a:xfrm rot="5400000">
              <a:off x="3169412" y="1048534"/>
              <a:ext cx="357190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51445" y="293901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华文中宋" panose="02010600040101010101" charset="-122"/>
                  <a:ea typeface="华文中宋" panose="02010600040101010101" charset="-122"/>
                </a:rPr>
                <a:t>电源</a:t>
              </a:r>
              <a:endParaRPr lang="zh-CN" altLang="en-US" sz="1400" b="1" dirty="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500042" y="1316539"/>
            <a:ext cx="307183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阀门传输特性设置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紧闭功能设置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输入信号和设定值间的作用方向设置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阀门行程限制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密码保护功能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控制参数的设置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714776" y="1311737"/>
            <a:ext cx="259454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安全位置的设置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输入信号错误检测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输出信号功能配置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控制参数校正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手动控制速度设置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</a:rPr>
              <a:t>密码保护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76102" y="971600"/>
            <a:ext cx="58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0042" y="4221252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664895"/>
            <a:ext cx="164646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各型号功能对比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6102" y="971600"/>
            <a:ext cx="58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90600" y="1345654"/>
          <a:ext cx="4737694" cy="48096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908175"/>
                <a:gridCol w="652050"/>
                <a:gridCol w="713873"/>
                <a:gridCol w="731798"/>
                <a:gridCol w="731798"/>
              </a:tblGrid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功能</a:t>
                      </a:r>
                      <a:endParaRPr lang="zh-CN" altLang="en-US" sz="1400" b="1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1880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防爆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过程控制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自整定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手动调节阀位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紧闭功能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死区设置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输入信号错误检测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恢复出厂设置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特性曲线设置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信号方向设置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行程限制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安全位置设置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输入信号校正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手动调节速度设置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密码保护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18527" y="6419850"/>
          <a:ext cx="1709767" cy="7693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550"/>
                <a:gridCol w="865217"/>
              </a:tblGrid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有该功能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无该功能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可选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9c73af0323fa055db740b9f1f0f5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75" y="1106805"/>
            <a:ext cx="2955290" cy="2955290"/>
          </a:xfrm>
          <a:prstGeom prst="rect">
            <a:avLst/>
          </a:prstGeom>
        </p:spPr>
      </p:pic>
      <p:pic>
        <p:nvPicPr>
          <p:cNvPr id="4" name="图片 3" descr="3d9e79e5a3dae797aadae1529f3f07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440" y="1106805"/>
            <a:ext cx="2955290" cy="2955290"/>
          </a:xfrm>
          <a:prstGeom prst="rect">
            <a:avLst/>
          </a:prstGeom>
        </p:spPr>
      </p:pic>
      <p:pic>
        <p:nvPicPr>
          <p:cNvPr id="3" name="图片 2" descr="1880立体三维图 无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75" y="5307965"/>
            <a:ext cx="2408555" cy="341185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18491" y="5201920"/>
            <a:ext cx="2608312" cy="3410530"/>
            <a:chOff x="678466" y="5179422"/>
            <a:chExt cx="2608575" cy="3410493"/>
          </a:xfrm>
        </p:grpSpPr>
        <p:cxnSp>
          <p:nvCxnSpPr>
            <p:cNvPr id="38" name="直接连接符 37"/>
            <p:cNvCxnSpPr>
              <a:endCxn id="70" idx="1"/>
            </p:cNvCxnSpPr>
            <p:nvPr/>
          </p:nvCxnSpPr>
          <p:spPr>
            <a:xfrm flipV="1">
              <a:off x="1760614" y="5363570"/>
              <a:ext cx="1235835" cy="193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endCxn id="71" idx="1"/>
            </p:cNvCxnSpPr>
            <p:nvPr/>
          </p:nvCxnSpPr>
          <p:spPr>
            <a:xfrm flipV="1">
              <a:off x="2120695" y="6033488"/>
              <a:ext cx="847175" cy="244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1761249" y="8005776"/>
              <a:ext cx="1152006" cy="72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1904773" y="6781510"/>
              <a:ext cx="1008482" cy="648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52767" y="7718125"/>
              <a:ext cx="72397" cy="503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969324" y="7861633"/>
              <a:ext cx="143524" cy="360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625571" y="7285694"/>
              <a:ext cx="2876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996183" y="5179422"/>
              <a:ext cx="290858" cy="36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67605" y="5848862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26381" y="6569927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8466" y="8221619"/>
              <a:ext cx="290858" cy="36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26472" y="7147512"/>
              <a:ext cx="290858" cy="36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26702" y="7818687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428741" y="5784540"/>
            <a:ext cx="309621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screen and key panel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 body casing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body casing</a:t>
            </a:r>
            <a:endParaRPr lang="zh-CN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connection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connection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connection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648" y="4625335"/>
            <a:ext cx="367240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8640" y="554434"/>
            <a:ext cx="69723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53510" y="4155440"/>
            <a:ext cx="183515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seat control valve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91260" y="4155440"/>
            <a:ext cx="181038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 control valve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46336" y="4941332"/>
            <a:ext cx="6179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85728" y="850785"/>
            <a:ext cx="6239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04664" y="880919"/>
            <a:ext cx="19761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Technical specifications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00612" y="1187624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601003" y="4820677"/>
            <a:ext cx="565601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Remark: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The product is only used for s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ingle-acting line stroke actuator. Fail-safe when power-off.It is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suggested to match the actuator of 40-100 mm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internal gas chamber diameter. 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27960" y="3161030"/>
            <a:ext cx="0" cy="79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8"/>
          <p:cNvSpPr txBox="1"/>
          <p:nvPr/>
        </p:nvSpPr>
        <p:spPr>
          <a:xfrm>
            <a:off x="4220210" y="2339340"/>
            <a:ext cx="1366520" cy="82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b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Thread type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2427605" y="2339340"/>
            <a:ext cx="1791970" cy="82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T1  G1/4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T2  M16 * 1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T3  M22 * 1.5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T4  M26 * 1.5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044065" y="2068195"/>
            <a:ext cx="0" cy="187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8"/>
          <p:cNvSpPr txBox="1"/>
          <p:nvPr/>
        </p:nvSpPr>
        <p:spPr>
          <a:xfrm>
            <a:off x="963930" y="1621155"/>
            <a:ext cx="3255645" cy="47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   No feedback signal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Y 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4-20mA feedback signal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Box 57"/>
          <p:cNvSpPr txBox="1"/>
          <p:nvPr/>
        </p:nvSpPr>
        <p:spPr>
          <a:xfrm>
            <a:off x="4220210" y="1621155"/>
            <a:ext cx="1352550" cy="47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Feedback  signal</a:t>
            </a:r>
            <a:endParaRPr lang="zh-CN" altLang="en-US" sz="1200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6930" y="3924300"/>
            <a:ext cx="4590415" cy="357505"/>
            <a:chOff x="1382" y="5696"/>
            <a:chExt cx="7229" cy="563"/>
          </a:xfrm>
        </p:grpSpPr>
        <p:sp>
          <p:nvSpPr>
            <p:cNvPr id="11" name="TextBox 26"/>
            <p:cNvSpPr txBox="1"/>
            <p:nvPr/>
          </p:nvSpPr>
          <p:spPr>
            <a:xfrm>
              <a:off x="1382" y="5696"/>
              <a:ext cx="7229" cy="5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73" y="5793"/>
              <a:ext cx="492" cy="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rPr>
                <a:t>N</a:t>
              </a:r>
              <a:endParaRPr lang="en-US" altLang="zh-CN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629" y="5961"/>
              <a:ext cx="2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518" y="5793"/>
              <a:ext cx="1037" cy="3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1880</a:t>
              </a:r>
              <a:endPara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93" y="5793"/>
              <a:ext cx="604" cy="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T1</a:t>
              </a:r>
              <a:endPara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3593" y="5961"/>
              <a:ext cx="2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76672" y="808911"/>
            <a:ext cx="439248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6993"/>
          <a:stretch>
            <a:fillRect/>
          </a:stretch>
        </p:blipFill>
        <p:spPr>
          <a:xfrm>
            <a:off x="621030" y="1475740"/>
            <a:ext cx="5487726" cy="64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80立体三维图 无log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060" y="2537460"/>
            <a:ext cx="2872105" cy="406844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6672" y="1522730"/>
            <a:ext cx="584652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 angle can be adjusted between the positioner and the valve. </a:t>
            </a:r>
            <a:r>
              <a:rPr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need to adjust 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interface angle</a:t>
            </a:r>
            <a:r>
              <a:rPr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body casing 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clockwise or counter-clockwise in 180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range. </a:t>
            </a:r>
            <a:endParaRPr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下弧形箭头 8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867" y="4086156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146" y="4154662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808990"/>
            <a:ext cx="32169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x-non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angle adjustment</a:t>
            </a:r>
            <a:endParaRPr lang="en-US" alt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6246" y="471971"/>
            <a:ext cx="86033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connections and pneumatic connections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2656" y="4396012"/>
          <a:ext cx="3126192" cy="13274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114"/>
                <a:gridCol w="1792739"/>
                <a:gridCol w="922339"/>
              </a:tblGrid>
              <a:tr h="342304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X1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3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Analogue signal output +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0/4 – 20 mA</a:t>
                      </a:r>
                      <a:endParaRPr kumimoji="0" lang="en-US" sz="1200" b="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Analogue signal output GND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kumimoji="0" lang="en-US" sz="12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73420" y="4369761"/>
          <a:ext cx="2779916" cy="19551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406"/>
                <a:gridCol w="1349089"/>
                <a:gridCol w="935421"/>
              </a:tblGrid>
              <a:tr h="357190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X2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0/4 – 20 mA 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6577" y="6701569"/>
          <a:ext cx="4571999" cy="7242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98054"/>
                <a:gridCol w="3473945"/>
              </a:tblGrid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supply enter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(built-in filter, filter size 5 </a:t>
                      </a:r>
                      <a:r>
                        <a:rPr lang="en-US" altLang="zh-CN" sz="1200" b="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exhaust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Arial" panose="020B0604020202020204" pitchFamily="34" charset="0"/>
                          <a:ea typeface="AkzidenzGroteskBQ-Reg"/>
                          <a:cs typeface="Arial" panose="020B0604020202020204" pitchFamily="34" charset="0"/>
                        </a:rPr>
                        <a:t>Pilot air outlet</a:t>
                      </a:r>
                      <a:r>
                        <a:rPr lang="en-US" sz="1200" b="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sz="1200" b="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328474" y="810525"/>
            <a:ext cx="6196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6" b="21997"/>
          <a:stretch>
            <a:fillRect/>
          </a:stretch>
        </p:blipFill>
        <p:spPr>
          <a:xfrm>
            <a:off x="348273" y="1259632"/>
            <a:ext cx="3179433" cy="2603327"/>
          </a:xfrm>
          <a:prstGeom prst="rect">
            <a:avLst/>
          </a:prstGeom>
        </p:spPr>
      </p:pic>
      <p:pic>
        <p:nvPicPr>
          <p:cNvPr id="2" name="图片 1" descr="1880气口标识图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0845" y="1260475"/>
            <a:ext cx="1840051" cy="260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260648" y="3977263"/>
            <a:ext cx="209758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6108" y="880919"/>
            <a:ext cx="65158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software functions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77622" y="4572000"/>
            <a:ext cx="5357850" cy="2952328"/>
            <a:chOff x="669082" y="809134"/>
            <a:chExt cx="5357850" cy="2952328"/>
          </a:xfrm>
        </p:grpSpPr>
        <p:sp>
          <p:nvSpPr>
            <p:cNvPr id="68" name="矩形 67"/>
            <p:cNvSpPr/>
            <p:nvPr/>
          </p:nvSpPr>
          <p:spPr>
            <a:xfrm>
              <a:off x="2455032" y="1691476"/>
              <a:ext cx="1785950" cy="20699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Positioner</a:t>
              </a:r>
              <a:endParaRPr lang="en-US" altLang="zh-C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五边形 70"/>
            <p:cNvSpPr/>
            <p:nvPr/>
          </p:nvSpPr>
          <p:spPr>
            <a:xfrm>
              <a:off x="669082" y="1751508"/>
              <a:ext cx="1643074" cy="78581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Set-point signal 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4-20mA, 0-20mA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五边形 74"/>
            <p:cNvSpPr/>
            <p:nvPr/>
          </p:nvSpPr>
          <p:spPr>
            <a:xfrm>
              <a:off x="683196" y="3372435"/>
              <a:ext cx="1643074" cy="35719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24V DC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83396" y="1322880"/>
              <a:ext cx="677545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Inputs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五边形 76"/>
            <p:cNvSpPr/>
            <p:nvPr/>
          </p:nvSpPr>
          <p:spPr>
            <a:xfrm>
              <a:off x="4383858" y="1762914"/>
              <a:ext cx="1643074" cy="78581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Analogue signal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4-20mA, 0-20mA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598172" y="1334286"/>
              <a:ext cx="805815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Outputs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268332" y="809134"/>
              <a:ext cx="2214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Operation through keypad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五边形 80"/>
            <p:cNvSpPr/>
            <p:nvPr/>
          </p:nvSpPr>
          <p:spPr>
            <a:xfrm rot="5400000">
              <a:off x="3169412" y="1048534"/>
              <a:ext cx="357190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72505" y="2969374"/>
              <a:ext cx="12115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214290" y="1500166"/>
            <a:ext cx="3071834" cy="242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the transfer characteristic between set-point value and stroke.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Sealing function for position controller.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sense of direction between input signal and set-point value.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of the mechanical stroke range.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for control parameters.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286001" y="1499809"/>
            <a:ext cx="352893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position setting for the position controller.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signal level fault detection.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of the outputs.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Calibrating the control parameters.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for manual control rate.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protection.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31766" y="1187624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32656" y="4293260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8283" y="1599010"/>
          <a:ext cx="5396528" cy="504747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114063"/>
                <a:gridCol w="898310"/>
                <a:gridCol w="781635"/>
                <a:gridCol w="801260"/>
                <a:gridCol w="801260"/>
              </a:tblGrid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en-US" altLang="zh-CN" sz="1400" b="1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1880</a:t>
                      </a:r>
                      <a:endParaRPr kumimoji="0" lang="en-US" altLang="zh-CN" sz="14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Explosion-proof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Process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input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output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Autotune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position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Sealing 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Dead band setting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input signal error detection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Factory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Characteristic curve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Direction of set-point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stroke range limiting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Safety position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Binary signal input/output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Input signal calibration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Speed setting of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Code protection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108" y="880919"/>
            <a:ext cx="6155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comparison for all types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31766" y="1187624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59136" y="7027835"/>
          <a:ext cx="1709767" cy="79423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284"/>
                <a:gridCol w="865483"/>
              </a:tblGrid>
              <a:tr h="28130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8160" y="413385"/>
            <a:ext cx="3656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1880</a:t>
            </a:r>
            <a:r>
              <a:rPr lang="zh-CN" altLang="en-US" sz="20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系列智能电气阀门定位器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8920" y="1115799"/>
            <a:ext cx="20830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外形小巧紧凑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OLED</a:t>
            </a: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显示屏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快速简易启动</a:t>
            </a:r>
            <a:endParaRPr lang="zh-CN" altLang="en-US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Ex </a:t>
            </a:r>
            <a:r>
              <a:rPr lang="en-US" altLang="zh-CN" sz="1200" b="1" dirty="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nA</a:t>
            </a:r>
            <a:r>
              <a: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防爆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344" y="4788024"/>
            <a:ext cx="2357430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1880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系列智能电气阀门定位器是专为一体式气动调节阀所设计的，特别适用于角座阀和隔膜阀产品。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该产品操作简便，软件功能丰富，可轻松通过显示屏和按键面板进行操作。</a:t>
            </a:r>
            <a:endParaRPr lang="en-US" altLang="zh-CN" sz="12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定位器可通过检测位移传感器信号，对阀位进行快速精确调节。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4456" y="3195251"/>
            <a:ext cx="409086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843795" y="2329236"/>
          <a:ext cx="3811282" cy="63691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2668282"/>
              </a:tblGrid>
              <a:tr h="32265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技术参数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6898"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材料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聚碳酸脂（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）硅橡胶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)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聚酰胺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PA6-GF30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）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电源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直流</a:t>
                      </a:r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24V ±10%</a:t>
                      </a:r>
                      <a:endParaRPr kumimoji="0" lang="en-US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信号输入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0/4 - 20mA</a:t>
                      </a:r>
                      <a:endParaRPr kumimoji="0" lang="en-US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5720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设定信号输入阻抗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52856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压缩空气要求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颗粒度要求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颗粒密度要求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凝点要求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油脂浓度要求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中性气体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,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符合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DIN ISO 8573-1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固体颗粒大小和密度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露点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含油量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525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环境温度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气动接头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1/4</a:t>
                      </a:r>
                      <a:r>
                        <a:rPr kumimoji="0" lang="zh-CN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英寸插入式软管接头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内径</a:t>
                      </a:r>
                      <a:r>
                        <a:rPr lang="el-GR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Φ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6mm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)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anchorCtr="0"/>
                </a:tc>
              </a:tr>
              <a:tr h="461016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电气快速接头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二针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标准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电缆直径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)</a:t>
                      </a:r>
                      <a:endParaRPr kumimoji="0" lang="fr-FR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  <a:p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四针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 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标准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电缆直径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)</a:t>
                      </a:r>
                      <a:endParaRPr kumimoji="0" lang="fr-FR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anchorCtr="0"/>
                </a:tc>
              </a:tr>
              <a:tr h="252458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气源压力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3-7 bar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，具体值视执行机构而定</a:t>
                      </a:r>
                      <a:endParaRPr kumimoji="0" lang="zh-CN" altLang="zh-CN" sz="1200" b="0" kern="1200" baseline="0" dirty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anchorCtr="0"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气体输出流量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17 l/min</a:t>
                      </a:r>
                      <a:r>
                        <a:rPr lang="en-US" altLang="zh-CN" sz="1200" dirty="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(</a:t>
                      </a:r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输入压力为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0.6Mpa</a:t>
                      </a:r>
                      <a:r>
                        <a:rPr lang="en-US" altLang="zh-CN" sz="1200" dirty="0"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)</a:t>
                      </a:r>
                      <a:endParaRPr lang="en-US" altLang="zh-CN" sz="1200" dirty="0"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阀门行程控制范围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直行程 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5-30 </a:t>
                      </a:r>
                      <a:r>
                        <a:rPr kumimoji="0" lang="en-US" altLang="zh-CN" sz="12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mm 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安装方式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倾向于安装在执行器顶端，通过螺纹和执行器连接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4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防护等级</a:t>
                      </a:r>
                      <a:endParaRPr kumimoji="0" lang="zh-CN" altLang="en-US" sz="14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4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功耗</a:t>
                      </a:r>
                      <a:endParaRPr kumimoji="0" lang="zh-CN" altLang="en-US" sz="14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4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防爆等级</a:t>
                      </a:r>
                      <a:endParaRPr kumimoji="0" lang="zh-CN" altLang="en-US" sz="14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Ex </a:t>
                      </a:r>
                      <a:r>
                        <a:rPr kumimoji="0" lang="en-US" altLang="zh-CN" sz="1200" b="0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II C T4  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3" name="图片 2" descr="2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99" r="13355"/>
          <a:stretch>
            <a:fillRect/>
          </a:stretch>
        </p:blipFill>
        <p:spPr>
          <a:xfrm>
            <a:off x="299085" y="1647190"/>
            <a:ext cx="2207260" cy="2828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d582ced-8de1-4895-a789-ddc002955cfe}"/>
</p:tagLst>
</file>

<file path=ppt/tags/tag10.xml><?xml version="1.0" encoding="utf-8"?>
<p:tagLst xmlns:p="http://schemas.openxmlformats.org/presentationml/2006/main">
  <p:tag name="KSO_WM_UNIT_TABLE_BEAUTIFY" val="smartTable{3c434be0-357c-4cfd-a5d8-f67c4846c552}"/>
</p:tagLst>
</file>

<file path=ppt/tags/tag11.xml><?xml version="1.0" encoding="utf-8"?>
<p:tagLst xmlns:p="http://schemas.openxmlformats.org/presentationml/2006/main">
  <p:tag name="KSO_WM_UNIT_TABLE_BEAUTIFY" val="smartTable{844234a2-09cd-4a30-b6f8-5fbc378876b2}"/>
</p:tagLst>
</file>

<file path=ppt/tags/tag12.xml><?xml version="1.0" encoding="utf-8"?>
<p:tagLst xmlns:p="http://schemas.openxmlformats.org/presentationml/2006/main">
  <p:tag name="KSO_WM_UNIT_TABLE_BEAUTIFY" val="smartTable{4e10a115-1fe7-4228-99de-762bec8518bc}"/>
</p:tagLst>
</file>

<file path=ppt/tags/tag13.xml><?xml version="1.0" encoding="utf-8"?>
<p:tagLst xmlns:p="http://schemas.openxmlformats.org/presentationml/2006/main">
  <p:tag name="KSO_WM_UNIT_TABLE_BEAUTIFY" val="smartTable{b91745d2-5ca3-4b53-90dd-cb26fea47d30}"/>
</p:tagLst>
</file>

<file path=ppt/tags/tag14.xml><?xml version="1.0" encoding="utf-8"?>
<p:tagLst xmlns:p="http://schemas.openxmlformats.org/presentationml/2006/main">
  <p:tag name="KSO_WM_UNIT_TABLE_BEAUTIFY" val="smartTable{dc0c7c27-41e3-44f3-aa14-5386b95be8ae}"/>
</p:tagLst>
</file>

<file path=ppt/tags/tag2.xml><?xml version="1.0" encoding="utf-8"?>
<p:tagLst xmlns:p="http://schemas.openxmlformats.org/presentationml/2006/main">
  <p:tag name="KSO_WM_UNIT_PLACING_PICTURE_USER_VIEWPORT" val="{&quot;height&quot;:8640,&quot;width&quot;:6108}"/>
</p:tagLst>
</file>

<file path=ppt/tags/tag3.xml><?xml version="1.0" encoding="utf-8"?>
<p:tagLst xmlns:p="http://schemas.openxmlformats.org/presentationml/2006/main">
  <p:tag name="KSO_WM_UNIT_TABLE_BEAUTIFY" val="smartTable{382baa80-2147-401d-92f1-9bcee000698f}"/>
</p:tagLst>
</file>

<file path=ppt/tags/tag4.xml><?xml version="1.0" encoding="utf-8"?>
<p:tagLst xmlns:p="http://schemas.openxmlformats.org/presentationml/2006/main">
  <p:tag name="KSO_WM_UNIT_TABLE_BEAUTIFY" val="smartTable{1ec3411f-a573-4ae8-a5da-d2fe051bf6bb}"/>
</p:tagLst>
</file>

<file path=ppt/tags/tag5.xml><?xml version="1.0" encoding="utf-8"?>
<p:tagLst xmlns:p="http://schemas.openxmlformats.org/presentationml/2006/main">
  <p:tag name="KSO_WM_UNIT_TABLE_BEAUTIFY" val="smartTable{29184120-656e-4120-8c44-4bbc6fac385b}"/>
</p:tagLst>
</file>

<file path=ppt/tags/tag6.xml><?xml version="1.0" encoding="utf-8"?>
<p:tagLst xmlns:p="http://schemas.openxmlformats.org/presentationml/2006/main">
  <p:tag name="KSO_WM_UNIT_TABLE_BEAUTIFY" val="smartTable{30b49757-71ec-49ca-a93e-47e41dad15ef}"/>
</p:tagLst>
</file>

<file path=ppt/tags/tag7.xml><?xml version="1.0" encoding="utf-8"?>
<p:tagLst xmlns:p="http://schemas.openxmlformats.org/presentationml/2006/main">
  <p:tag name="KSO_WM_UNIT_TABLE_BEAUTIFY" val="smartTable{3d430685-cb8e-4b2f-9791-4013a929099f}"/>
</p:tagLst>
</file>

<file path=ppt/tags/tag8.xml><?xml version="1.0" encoding="utf-8"?>
<p:tagLst xmlns:p="http://schemas.openxmlformats.org/presentationml/2006/main">
  <p:tag name="KSO_WM_UNIT_TABLE_BEAUTIFY" val="smartTable{2cc3866f-5801-4f30-bc28-3cd3340b9968}"/>
</p:tagLst>
</file>

<file path=ppt/tags/tag9.xml><?xml version="1.0" encoding="utf-8"?>
<p:tagLst xmlns:p="http://schemas.openxmlformats.org/presentationml/2006/main">
  <p:tag name="KSO_WM_UNIT_PLACING_PICTURE_USER_VIEWPORT" val="{&quot;height&quot;:8640,&quot;width&quot;:6108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Dutch801 XBd BT"/>
        <a:ea typeface="隶书"/>
        <a:cs typeface=""/>
      </a:majorFont>
      <a:minorFont>
        <a:latin typeface="Dutch801 XBd BT"/>
        <a:ea typeface="宋体"/>
        <a:cs typeface="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4902</Words>
  <Application>WPS 演示</Application>
  <PresentationFormat>全屏显示(4:3)</PresentationFormat>
  <Paragraphs>932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Wingdings 2</vt:lpstr>
      <vt:lpstr>Times New Roman</vt:lpstr>
      <vt:lpstr>Arial Unicode MS</vt:lpstr>
      <vt:lpstr>微软雅黑</vt:lpstr>
      <vt:lpstr>黑体</vt:lpstr>
      <vt:lpstr>华文中宋</vt:lpstr>
      <vt:lpstr>AkzidenzGroteskBQ-Reg</vt:lpstr>
      <vt:lpstr>Segoe Print</vt:lpstr>
      <vt:lpstr>Times New Roman</vt:lpstr>
      <vt:lpstr>Dutch801 XBd BT</vt:lpstr>
      <vt:lpstr>隶书</vt:lpstr>
      <vt:lpstr>Calibri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小姑娘</cp:lastModifiedBy>
  <cp:revision>483</cp:revision>
  <dcterms:created xsi:type="dcterms:W3CDTF">2014-03-20T09:43:00Z</dcterms:created>
  <dcterms:modified xsi:type="dcterms:W3CDTF">2022-03-31T03:59:10Z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86B35DE056ED4DB69F706A4A4BB8EE7B</vt:lpwstr>
  </property>
</Properties>
</file>