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8" r:id="rId6"/>
    <p:sldId id="259" r:id="rId7"/>
    <p:sldId id="269" r:id="rId8"/>
    <p:sldId id="260" r:id="rId9"/>
    <p:sldId id="262" r:id="rId10"/>
    <p:sldId id="266" r:id="rId11"/>
    <p:sldId id="271" r:id="rId12"/>
    <p:sldId id="270" r:id="rId13"/>
    <p:sldId id="28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6858000" cy="9144000" type="screen4x3"/>
  <p:notesSz cx="7099300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6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9439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978" y="67"/>
      </p:cViewPr>
      <p:guideLst>
        <p:guide orient="horz" pos="2896"/>
        <p:guide pos="2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9B98-532C-4CCC-B1D7-30CDC74B5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DDD9-0AC3-4F0E-A9B8-EBFD5C945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4289" y="304356"/>
            <a:ext cx="5158927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1600 Series Intelligent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Electropneumatic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Valve Positioner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endPara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1600  Position controller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601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Process controller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601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Position controller(</a:t>
            </a:r>
            <a:r>
              <a:rPr lang="en-US" altLang="zh-CN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Profibus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-DP)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 descr="效果图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51" r="13557"/>
          <a:stretch>
            <a:fillRect/>
          </a:stretch>
        </p:blipFill>
        <p:spPr>
          <a:xfrm>
            <a:off x="377026" y="1692000"/>
            <a:ext cx="2071702" cy="2880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623434" y="658798"/>
            <a:ext cx="3234648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Compact stainless steel design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Electrical waterproof connectors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LCD with backlight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Easy to start-up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Rich additional software functions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530" y="4427984"/>
            <a:ext cx="248692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1600 series intelligent electro-pneumatic valve positioner  is designed for integral pneumatic control valve, particularly suitable for angle seat valves and </a:t>
            </a:r>
            <a:r>
              <a:rPr lang="en-US" altLang="zh-CN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diaphr-agm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valves.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product is easy to operate and has rich software functions. 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It can easily be operated via the LCD and keypad.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positioner adjusts the valve position quickly and accurately through detecting the position sensor signal.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749189" y="1963197"/>
          <a:ext cx="3929090" cy="71111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9746"/>
                <a:gridCol w="2419344"/>
              </a:tblGrid>
              <a:tr h="32265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Technical data</a:t>
                      </a:r>
                      <a:endParaRPr lang="en-US" altLang="zh-CN" sz="1100" b="0" dirty="0"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6898"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Material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en-US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PA6-GF30</a:t>
                      </a:r>
                      <a:r>
                        <a:rPr kumimoji="0" lang="zh-CN" altLang="en-US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Stainless Steel</a:t>
                      </a:r>
                      <a:r>
                        <a:rPr kumimoji="0" lang="zh-CN" altLang="en-US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SI</a:t>
                      </a:r>
                      <a:endParaRPr kumimoji="0" lang="zh-CN" altLang="en-US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supply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24V DC ±10%</a:t>
                      </a:r>
                      <a:endParaRPr kumimoji="0" lang="en-US" altLang="zh-CN" sz="11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Set-point signal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0/4-20mA or 0-5/10 V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resistance for set-point signal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kumimoji="0" lang="zh-CN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 at 0/4-20mA, 21K</a:t>
                      </a:r>
                      <a:r>
                        <a:rPr kumimoji="0" lang="zh-CN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 at 0-5/10V</a:t>
                      </a:r>
                      <a:endParaRPr kumimoji="0" lang="zh-CN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52856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Control medium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Dust concentration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Particle density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Pressure condensation point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Oil concentration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neutral gases, air DIN ISO 8573-1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Solid particle size and density  Class 3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Dew point  Class 3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Oil content  Class 3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668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Ambient temperature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Pneumatic connection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Plug-in hose connector G1/4(internal </a:t>
                      </a:r>
                      <a:r>
                        <a:rPr lang="el-GR" altLang="zh-CN" sz="11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6mm</a:t>
                      </a:r>
                      <a:endParaRPr kumimoji="0" lang="zh-CN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61016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Electrical connection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3-pins B-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coded</a:t>
                      </a:r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(cable ø 4-6mm)</a:t>
                      </a:r>
                      <a:endParaRPr kumimoji="0" lang="fr-FR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4-pins D-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coded</a:t>
                      </a:r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(cable ø 4-6mm)</a:t>
                      </a:r>
                      <a:endParaRPr kumimoji="0" lang="fr-FR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5-pins A-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coded</a:t>
                      </a:r>
                      <a:r>
                        <a:rPr kumimoji="0" lang="fr-FR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(cable ø 4-6mm)</a:t>
                      </a:r>
                      <a:endParaRPr kumimoji="0" lang="fr-FR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Supply pressure 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3~7 bar, specific values depending on the actuator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59646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Air flow rate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17 l/min(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pressure of 0.6Mpa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58 l/min(</a:t>
                      </a: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pressure of 0.6Mpa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only single-acting)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80432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Stroke control range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Line 5-50mm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Angle 90° 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Installation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As required, Preferably with actuator in upright position, Screw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Protection class 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consumption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Explosion-proof class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en-US" altLang="zh-CN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Ex </a:t>
                      </a:r>
                      <a:r>
                        <a:rPr kumimoji="0" lang="en-US" altLang="zh-CN" sz="1100" b="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en-US" altLang="zh-CN" sz="11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 II C T4</a:t>
                      </a:r>
                      <a:endParaRPr kumimoji="0" lang="en-US" altLang="zh-CN" sz="11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72" y="777062"/>
            <a:ext cx="221455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match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4361" y="1115616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78" y="1239565"/>
            <a:ext cx="4569591" cy="78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90" y="304356"/>
            <a:ext cx="552611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1600</a:t>
            </a:r>
            <a:r>
              <a:rPr lang="zh-CN" altLang="en-US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系列智能电气阀门定位器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1600 </a:t>
            </a: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位置控制器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1601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过程控制器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1602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位置控制器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Profibus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-DP)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效果图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51" r="13557"/>
          <a:stretch>
            <a:fillRect/>
          </a:stretch>
        </p:blipFill>
        <p:spPr>
          <a:xfrm>
            <a:off x="464329" y="1691680"/>
            <a:ext cx="2071702" cy="28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34142" y="1006440"/>
            <a:ext cx="20830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</a:rPr>
              <a:t>不锈钢外壳设计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</a:rPr>
              <a:t>电气防水接头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</a:rPr>
              <a:t>带背光液晶显示屏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</a:rPr>
              <a:t>快速简易启动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</a:rPr>
              <a:t>丰富的附加功能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344" y="4788024"/>
            <a:ext cx="2357430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1600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系列智能电气阀门定位器是专为一体式气动调节阀所设计的，特别适用于角座阀和隔膜阀产品。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该产品操作简便，软件功能丰富，可轻松通过液晶屏和按键面板进行操作。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定位器可通过检测位移传感器信号，对阀位进行快速精确调节。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4456" y="3195251"/>
            <a:ext cx="409086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31257" y="2483768"/>
          <a:ext cx="4038103" cy="64689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695"/>
                <a:gridCol w="2668408"/>
              </a:tblGrid>
              <a:tr h="3225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技术参数</a:t>
                      </a:r>
                      <a:endParaRPr lang="zh-CN" altLang="en-US" sz="1000" b="0" dirty="0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材料</a:t>
                      </a:r>
                      <a:endParaRPr kumimoji="0" lang="zh-CN" altLang="en-US" sz="11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聚碳酸脂（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）硅橡胶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(SI)</a:t>
                      </a:r>
                      <a:endParaRPr kumimoji="0" lang="zh-CN" altLang="zh-CN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聚酰胺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(PA6-GF30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）不锈钢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(304)</a:t>
                      </a:r>
                      <a:endParaRPr kumimoji="0" lang="en-US" altLang="zh-CN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电源</a:t>
                      </a:r>
                      <a:endParaRPr kumimoji="0" lang="zh-CN" altLang="en-US" sz="11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直流 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24V ±10%</a:t>
                      </a:r>
                      <a:endParaRPr kumimoji="0" lang="en-US" alt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信号输入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en-US" alt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 to 20mA </a:t>
                      </a:r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 to 5/10 V</a:t>
                      </a:r>
                      <a:endParaRPr kumimoji="0" lang="en-US" alt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设定信号输入阻抗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zh-CN" altLang="en-US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0/4-20mA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信号时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240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en-US" alt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0-5/10V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信号时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21K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zh-CN" altLang="zh-CN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压缩空气要求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颗粒度要求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颗粒密度要求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凝点要求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油脂浓度要求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固体颗粒大小和密度  3 级</a:t>
                      </a:r>
                      <a:endParaRPr kumimoji="0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露点  3 级</a:t>
                      </a:r>
                      <a:endParaRPr kumimoji="0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含油量  3 级</a:t>
                      </a:r>
                      <a:endParaRPr kumimoji="0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668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环境温度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气动接头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1/4</a:t>
                      </a:r>
                      <a:r>
                        <a:rPr kumimoji="0" lang="zh-CN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英寸插入式软管接头</a:t>
                      </a:r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内径</a:t>
                      </a:r>
                      <a:r>
                        <a:rPr lang="el-GR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Φ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6mm)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电气快速接头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 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三针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电缆直径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4-6mm)</a:t>
                      </a:r>
                      <a:endParaRPr kumimoji="0" lang="fr-FR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 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四针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电缆直径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4-6mm)</a:t>
                      </a:r>
                      <a:endParaRPr kumimoji="0" lang="fr-FR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 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五针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电缆直径</a:t>
                      </a:r>
                      <a:r>
                        <a:rPr kumimoji="0" lang="fr-FR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4-6mm)</a:t>
                      </a:r>
                      <a:endParaRPr kumimoji="0" lang="fr-FR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气源压力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3-7 bar</a:t>
                      </a:r>
                      <a:r>
                        <a:rPr kumimoji="0" lang="zh-CN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，具体值视执行机构而定</a:t>
                      </a:r>
                      <a:endParaRPr kumimoji="0" lang="zh-CN" altLang="zh-CN" sz="11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气体输出流量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17 l/min(</a:t>
                      </a:r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输入压力为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0.6Mpa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58 l/min(</a:t>
                      </a:r>
                      <a:r>
                        <a:rPr kumimoji="0"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输入压力为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0.6Mpa,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仅单作用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100" dirty="0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阀门行程控制范围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直行程 </a:t>
                      </a:r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5-50 mm 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角行程 </a:t>
                      </a:r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90°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安装方式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+mn-cs"/>
                        </a:rPr>
                        <a:t>倾向于安装在执行器顶端，通过螺纹和执行器连接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防护等级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功耗</a:t>
                      </a:r>
                      <a:endParaRPr kumimoji="0" lang="zh-CN" altLang="en-US" sz="11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防爆等级</a:t>
                      </a:r>
                      <a:r>
                        <a:rPr kumimoji="0" lang="en-US" altLang="zh-CN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(1600/1601)</a:t>
                      </a:r>
                      <a:endParaRPr kumimoji="0" lang="zh-CN" altLang="en-US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Ex </a:t>
                      </a:r>
                      <a:r>
                        <a:rPr kumimoji="0" lang="en-US" altLang="zh-CN" sz="1100" b="0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en-US" altLang="zh-CN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II C T4  </a:t>
                      </a:r>
                      <a:endParaRPr kumimoji="0" lang="en-US" altLang="zh-CN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786213" y="5665795"/>
            <a:ext cx="248299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液晶屏和按键面板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不锈钢外壳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主壳体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电气接口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气动接口</a:t>
            </a:r>
            <a:endParaRPr lang="zh-CN" altLang="en-US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执行器连接件</a:t>
            </a:r>
            <a:endParaRPr lang="zh-CN" altLang="en-US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259" y="4743661"/>
            <a:ext cx="119734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产品结构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392" y="664895"/>
            <a:ext cx="1268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组合方式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61048" y="4161281"/>
            <a:ext cx="17859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角座式调节阀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2545" y="4118607"/>
            <a:ext cx="28575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隔膜式调节阀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9" name="图片 28" descr="140321 配合执行器副本(03-24-17-14-20)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4004" y="1214414"/>
            <a:ext cx="2616368" cy="2880000"/>
          </a:xfrm>
          <a:prstGeom prst="rect">
            <a:avLst/>
          </a:prstGeom>
        </p:spPr>
      </p:pic>
      <p:pic>
        <p:nvPicPr>
          <p:cNvPr id="32" name="图片 31" descr="140321 配合角座阀副本(03-24-17-14-20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57562" y="1284040"/>
            <a:ext cx="2668030" cy="2834782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00042" y="965300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2513" y="5050366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47401" y="5119864"/>
            <a:ext cx="3123419" cy="3720512"/>
            <a:chOff x="247401" y="5119864"/>
            <a:chExt cx="3123419" cy="37205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01" y="5119864"/>
              <a:ext cx="2824409" cy="3720512"/>
            </a:xfrm>
            <a:prstGeom prst="rect">
              <a:avLst/>
            </a:prstGeom>
          </p:spPr>
        </p:pic>
        <p:grpSp>
          <p:nvGrpSpPr>
            <p:cNvPr id="14355" name="组合 14354"/>
            <p:cNvGrpSpPr/>
            <p:nvPr/>
          </p:nvGrpSpPr>
          <p:grpSpPr>
            <a:xfrm>
              <a:off x="1564698" y="5201986"/>
              <a:ext cx="1806122" cy="3418803"/>
              <a:chOff x="1624710" y="5179422"/>
              <a:chExt cx="1806122" cy="3418803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V="1">
                <a:off x="1785306" y="5364088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1787985" y="6084168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1624710" y="8438504"/>
                <a:ext cx="1020442" cy="698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1692188" y="6588224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2289932" y="6985926"/>
                <a:ext cx="710440" cy="1063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2466557" y="7164288"/>
                <a:ext cx="533815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2094807" y="7268025"/>
                <a:ext cx="905565" cy="103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440357" y="8022764"/>
                <a:ext cx="564979" cy="206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2189031" y="7956376"/>
                <a:ext cx="811341" cy="1327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2733464" y="7803810"/>
                <a:ext cx="271872" cy="80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3" name="TextBox 14352"/>
              <p:cNvSpPr txBox="1"/>
              <p:nvPr/>
            </p:nvSpPr>
            <p:spPr>
              <a:xfrm>
                <a:off x="2996183" y="5179422"/>
                <a:ext cx="290858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996183" y="5854577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26381" y="6403558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139974" y="7002432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110005" y="7771710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722846" y="8228893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6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04664" y="880919"/>
            <a:ext cx="1204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技术规格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00612" y="1187624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209167" y="6804248"/>
            <a:ext cx="6353087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备注：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输出气体流量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选项中，代码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Q1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建议匹配气室内径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40-100 mm 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的执行器，代码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建议匹配气室内径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125-160 mm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的执行器。代码</a:t>
            </a: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仅适用于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单作用执行器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，且断电时只支持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保位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状态。代码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Q1,Q2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标注的气体流量均为输入压力在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0.6Mpa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下的气体流量。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阀门最大行程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选项中代码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S4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适用的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AT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执行器范围是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AT50~AT125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。其他型号请客户咨询我司。如果选择代码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S4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，则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螺纹规格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选项不需要选择。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单作用断电状态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默认为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复位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1602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不支持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4-20mA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反馈信号。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6715" y="1475740"/>
            <a:ext cx="6017895" cy="5300345"/>
            <a:chOff x="587" y="2368"/>
            <a:chExt cx="9477" cy="8347"/>
          </a:xfrm>
        </p:grpSpPr>
        <p:grpSp>
          <p:nvGrpSpPr>
            <p:cNvPr id="164" name="组合 163"/>
            <p:cNvGrpSpPr/>
            <p:nvPr/>
          </p:nvGrpSpPr>
          <p:grpSpPr>
            <a:xfrm>
              <a:off x="587" y="2368"/>
              <a:ext cx="9477" cy="8347"/>
              <a:chOff x="588" y="2369"/>
              <a:chExt cx="9477" cy="8347"/>
            </a:xfrm>
          </p:grpSpPr>
          <p:sp>
            <p:nvSpPr>
              <p:cNvPr id="100" name="TextBox 38"/>
              <p:cNvSpPr txBox="1"/>
              <p:nvPr/>
            </p:nvSpPr>
            <p:spPr>
              <a:xfrm>
                <a:off x="8009" y="3649"/>
                <a:ext cx="2044" cy="6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反馈信号</a:t>
                </a:r>
                <a:endPara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直接连接符 68"/>
              <p:cNvCxnSpPr>
                <a:endCxn id="82" idx="0"/>
              </p:cNvCxnSpPr>
              <p:nvPr/>
            </p:nvCxnSpPr>
            <p:spPr>
              <a:xfrm>
                <a:off x="3138" y="4933"/>
                <a:ext cx="0" cy="53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4056" y="5771"/>
                <a:ext cx="0" cy="43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5124" y="7087"/>
                <a:ext cx="0" cy="30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6371" y="8428"/>
                <a:ext cx="0" cy="1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7533" y="9691"/>
                <a:ext cx="0" cy="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26"/>
              <p:cNvSpPr txBox="1"/>
              <p:nvPr/>
            </p:nvSpPr>
            <p:spPr>
              <a:xfrm>
                <a:off x="701" y="2369"/>
                <a:ext cx="7378" cy="9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1600 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不带过程控制功能</a:t>
                </a:r>
                <a:endPara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228600" indent="-228600">
                  <a:buAutoNum type="arabicPlain" startAt="1601"/>
                </a:pPr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带过程控制功能</a:t>
                </a:r>
                <a:endPara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228600" indent="-228600">
                  <a:buAutoNum type="arabicPlain" startAt="1601"/>
                </a:pPr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不带过程控制功能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err="1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Profibus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-DP)</a:t>
                </a:r>
                <a:endPara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30"/>
              <p:cNvSpPr txBox="1"/>
              <p:nvPr/>
            </p:nvSpPr>
            <p:spPr>
              <a:xfrm>
                <a:off x="8020" y="2369"/>
                <a:ext cx="2044" cy="9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产品系列</a:t>
                </a:r>
                <a:endParaRPr lang="zh-CN" altLang="en-US" sz="120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31"/>
              <p:cNvSpPr txBox="1"/>
              <p:nvPr/>
            </p:nvSpPr>
            <p:spPr>
              <a:xfrm>
                <a:off x="8026" y="5467"/>
                <a:ext cx="2027" cy="10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阀门最大行程</a:t>
                </a:r>
                <a:endPara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33"/>
              <p:cNvSpPr txBox="1"/>
              <p:nvPr/>
            </p:nvSpPr>
            <p:spPr>
              <a:xfrm>
                <a:off x="3650" y="5467"/>
                <a:ext cx="4376" cy="10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S2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直行程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5-25 mm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S3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直行程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25-50 mm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S4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角行程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90°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lain" startAt="25"/>
                </a:pPr>
                <a:endPara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155" y="3364"/>
                <a:ext cx="0" cy="6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37"/>
              <p:cNvSpPr txBox="1"/>
              <p:nvPr/>
            </p:nvSpPr>
            <p:spPr>
              <a:xfrm>
                <a:off x="2743" y="4572"/>
                <a:ext cx="5337" cy="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120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单作用</a:t>
                </a:r>
                <a:endPara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  </a:t>
                </a:r>
                <a:r>
                  <a:rPr lang="zh-CN" altLang="en-US" sz="120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双作用</a:t>
                </a:r>
                <a:endParaRPr lang="zh-CN" altLang="en-US" sz="120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38"/>
              <p:cNvSpPr txBox="1"/>
              <p:nvPr/>
            </p:nvSpPr>
            <p:spPr>
              <a:xfrm>
                <a:off x="8020" y="4572"/>
                <a:ext cx="2044" cy="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sym typeface="+mn-ea"/>
                  </a:rPr>
                  <a:t>执行机构类型</a:t>
                </a:r>
                <a:endPara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39"/>
              <p:cNvSpPr txBox="1"/>
              <p:nvPr/>
            </p:nvSpPr>
            <p:spPr>
              <a:xfrm>
                <a:off x="588" y="10154"/>
                <a:ext cx="9464" cy="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969" y="10266"/>
                <a:ext cx="338" cy="3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3754" y="10266"/>
                <a:ext cx="604" cy="3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S2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3367" y="10451"/>
                <a:ext cx="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矩形 84"/>
              <p:cNvSpPr/>
              <p:nvPr/>
            </p:nvSpPr>
            <p:spPr>
              <a:xfrm>
                <a:off x="701" y="10266"/>
                <a:ext cx="942" cy="3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1600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44"/>
              <p:cNvSpPr txBox="1"/>
              <p:nvPr/>
            </p:nvSpPr>
            <p:spPr>
              <a:xfrm>
                <a:off x="4670" y="6747"/>
                <a:ext cx="3355" cy="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Q1  17 l/min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Q2  58 l/min</a:t>
                </a:r>
                <a:endParaRPr lang="zh-CN" altLang="en-US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45"/>
              <p:cNvSpPr txBox="1"/>
              <p:nvPr/>
            </p:nvSpPr>
            <p:spPr>
              <a:xfrm>
                <a:off x="8026" y="6747"/>
                <a:ext cx="2038" cy="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sym typeface="+mn-ea"/>
                  </a:rPr>
                  <a:t>输出气体流量</a:t>
                </a:r>
                <a:endPara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812" y="10266"/>
                <a:ext cx="681" cy="3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Q1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直接连接符 88"/>
              <p:cNvCxnSpPr/>
              <p:nvPr/>
            </p:nvCxnSpPr>
            <p:spPr>
              <a:xfrm flipH="1">
                <a:off x="4443" y="10457"/>
                <a:ext cx="2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1722" y="10457"/>
                <a:ext cx="2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50"/>
              <p:cNvSpPr txBox="1"/>
              <p:nvPr/>
            </p:nvSpPr>
            <p:spPr>
              <a:xfrm>
                <a:off x="8026" y="7654"/>
                <a:ext cx="2039" cy="12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螺纹规格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51"/>
              <p:cNvSpPr txBox="1"/>
              <p:nvPr/>
            </p:nvSpPr>
            <p:spPr>
              <a:xfrm>
                <a:off x="5691" y="7654"/>
                <a:ext cx="2335" cy="12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T1  G1/4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T2  M16 * 1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T3  M22 * 1.5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T4  M26 * 1.5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6031" y="10267"/>
                <a:ext cx="681" cy="3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T1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 flipH="1">
                <a:off x="5606" y="10451"/>
                <a:ext cx="3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32"/>
              <p:cNvSpPr txBox="1"/>
              <p:nvPr/>
            </p:nvSpPr>
            <p:spPr>
              <a:xfrm>
                <a:off x="7978" y="9237"/>
                <a:ext cx="2086" cy="6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sym typeface="+mn-ea"/>
                  </a:rPr>
                  <a:t>单作用断电状态</a:t>
                </a:r>
                <a:endPara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52"/>
              <p:cNvSpPr txBox="1"/>
              <p:nvPr/>
            </p:nvSpPr>
            <p:spPr>
              <a:xfrm>
                <a:off x="6713" y="9237"/>
                <a:ext cx="1312" cy="6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复位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 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  <a:sym typeface="+mn-ea"/>
                  </a:rPr>
                  <a:t>保位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7221" y="10276"/>
                <a:ext cx="624" cy="3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7"/>
              <p:cNvSpPr txBox="1"/>
              <p:nvPr/>
            </p:nvSpPr>
            <p:spPr>
              <a:xfrm>
                <a:off x="1884" y="3649"/>
                <a:ext cx="6141" cy="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200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</a:t>
                </a:r>
                <a:r>
                  <a:rPr lang="zh-CN" altLang="en-US" sz="1200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无反馈信号</a:t>
                </a:r>
                <a:endParaRPr lang="zh-CN" altLang="en-US" sz="12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marL="342900" indent="-342900"/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Y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 4-20mA</a:t>
                </a:r>
                <a:r>
                  <a:rPr lang="zh-CN" altLang="en-US" sz="1200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反馈信号</a:t>
                </a:r>
                <a:endParaRPr lang="zh-CN" altLang="en-US" sz="1200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998" y="10262"/>
                <a:ext cx="402" cy="3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endPara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2199" y="4348"/>
                <a:ext cx="0" cy="57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2538" y="10451"/>
                <a:ext cx="2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" name="直接连接符 1"/>
            <p:cNvCxnSpPr/>
            <p:nvPr/>
          </p:nvCxnSpPr>
          <p:spPr>
            <a:xfrm flipH="1">
              <a:off x="6806" y="10456"/>
              <a:ext cx="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72" y="808911"/>
            <a:ext cx="13407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机械尺寸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259632"/>
            <a:ext cx="5834240" cy="76852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890433"/>
            <a:ext cx="4672707" cy="6155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808911"/>
            <a:ext cx="20162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操作界面角度调整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704" y="1475656"/>
            <a:ext cx="532859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将定位器与阀门连接之后，定位器可与阀门之间做角度调整。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若需要调整定位器操作界面角度，松开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处的内六角紧定螺钉后，顺时针或逆时针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180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°范围内调整到需要的角度，再拧紧紧定螺钉。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弧形箭头 9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867" y="4086156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146" y="4154662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b="9092"/>
          <a:stretch>
            <a:fillRect/>
          </a:stretch>
        </p:blipFill>
        <p:spPr>
          <a:xfrm>
            <a:off x="185005" y="1115616"/>
            <a:ext cx="3039984" cy="30967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2656" y="664895"/>
            <a:ext cx="129614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电气接口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32656" y="6444208"/>
          <a:ext cx="3252639" cy="24586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14"/>
                <a:gridCol w="1514475"/>
                <a:gridCol w="1085850"/>
              </a:tblGrid>
              <a:tr h="3302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X1 (1600/1601)</a:t>
                      </a:r>
                      <a:endParaRPr kumimoji="0" lang="en-US" altLang="zh-CN" sz="11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30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1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模拟信号输出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0/4–20mA </a:t>
                      </a: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0–5/10 V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开关量信号输出通道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0/24 V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开关量信号输出通道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0/24 V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开关量信号输入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0-3V =</a:t>
                      </a: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”，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15-30V =</a:t>
                      </a: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信号公共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3661" y="4283968"/>
          <a:ext cx="3065339" cy="19559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7700"/>
                <a:gridCol w="1409527"/>
                <a:gridCol w="1008112"/>
              </a:tblGrid>
              <a:tr h="35719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X3 (1600/1601)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 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0/4–20mA </a:t>
                      </a: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0–5/10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485292" y="2149852"/>
          <a:ext cx="2917004" cy="1731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8039"/>
                <a:gridCol w="1197890"/>
                <a:gridCol w="981075"/>
              </a:tblGrid>
              <a:tr h="36576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X2 (1601)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6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26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变送器输入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6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变送器信号输出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67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变送器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404664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645024" y="4283968"/>
          <a:ext cx="2664296" cy="16812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7700"/>
                <a:gridCol w="936625"/>
                <a:gridCol w="1079971"/>
              </a:tblGrid>
              <a:tr h="35719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X3 (1602)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789040" y="6444208"/>
          <a:ext cx="2742613" cy="19953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9178"/>
                <a:gridCol w="2083435"/>
              </a:tblGrid>
              <a:tr h="33047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X1 (1602)</a:t>
                      </a:r>
                      <a:endParaRPr kumimoji="0" lang="zh-CN" altLang="zh-CN" sz="11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30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100" b="0" kern="100" dirty="0"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100" b="0" kern="100" dirty="0"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75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总线电源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+5V</a:t>
                      </a:r>
                      <a:endParaRPr kumimoji="0" lang="en-US" altLang="zh-CN" sz="11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反相驱动器输出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/</a:t>
                      </a: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接收器输入</a:t>
                      </a:r>
                      <a:endParaRPr kumimoji="0" lang="zh-CN" sz="1100" b="0" kern="100" dirty="0">
                        <a:solidFill>
                          <a:schemeClr val="dk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 anchor="ctr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同相驱动器输出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/</a:t>
                      </a: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接收器输入</a:t>
                      </a:r>
                      <a:endParaRPr kumimoji="0" lang="zh-CN" sz="1100" b="0" kern="100" dirty="0">
                        <a:solidFill>
                          <a:schemeClr val="dk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 anchor="ctr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驱动器启用状态输出</a:t>
                      </a:r>
                      <a:endParaRPr kumimoji="0" lang="zh-CN" sz="1100" b="0" kern="100" dirty="0">
                        <a:solidFill>
                          <a:schemeClr val="dk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zh-CN" sz="11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总线</a:t>
                      </a:r>
                      <a:r>
                        <a:rPr kumimoji="0" lang="en-US" altLang="zh-CN" sz="11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kumimoji="0" lang="zh-CN" sz="11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92897" y="2690500"/>
            <a:ext cx="1928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信号流程示意图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428604" y="3367814"/>
            <a:ext cx="6286544" cy="2500330"/>
            <a:chOff x="428604" y="2143108"/>
            <a:chExt cx="6286544" cy="2500330"/>
          </a:xfrm>
        </p:grpSpPr>
        <p:sp>
          <p:nvSpPr>
            <p:cNvPr id="49" name="TextBox 48"/>
            <p:cNvSpPr txBox="1"/>
            <p:nvPr/>
          </p:nvSpPr>
          <p:spPr>
            <a:xfrm>
              <a:off x="5786454" y="2214546"/>
              <a:ext cx="92869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华文中宋" panose="02010600040101010101" charset="-122"/>
                  <a:ea typeface="华文中宋" panose="02010600040101010101" charset="-122"/>
                </a:rPr>
                <a:t>阀门开度</a:t>
              </a:r>
              <a:endParaRPr lang="zh-CN" altLang="en-US" sz="12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428604" y="2143108"/>
              <a:ext cx="5857916" cy="2500330"/>
              <a:chOff x="428604" y="2000232"/>
              <a:chExt cx="5857916" cy="2500330"/>
            </a:xfrm>
          </p:grpSpPr>
          <p:sp>
            <p:nvSpPr>
              <p:cNvPr id="138" name="矩形 137"/>
              <p:cNvSpPr/>
              <p:nvPr/>
            </p:nvSpPr>
            <p:spPr>
              <a:xfrm>
                <a:off x="3500438" y="3500430"/>
                <a:ext cx="714380" cy="5000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214554" y="2357422"/>
                <a:ext cx="785818" cy="468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>
                <a:off x="3000372" y="2428860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3000372" y="2714612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500438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4214818" y="2571736"/>
                <a:ext cx="285752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4500570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5214950" y="2571736"/>
                <a:ext cx="1071570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00372" y="2214546"/>
                <a:ext cx="64294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B1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00372" y="2490138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E1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43116" y="2857488"/>
                <a:ext cx="107157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位置控制器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29" name="直接箭头连接符 28"/>
              <p:cNvCxnSpPr>
                <a:stCxn id="31" idx="3"/>
                <a:endCxn id="15" idx="1"/>
              </p:cNvCxnSpPr>
              <p:nvPr/>
            </p:nvCxnSpPr>
            <p:spPr>
              <a:xfrm>
                <a:off x="1142984" y="2571736"/>
                <a:ext cx="1071570" cy="19686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571480" y="2357422"/>
                <a:ext cx="571504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8592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Xd1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154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CMD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00438" y="2857488"/>
                <a:ext cx="92869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先导阀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V="1">
                <a:off x="428604" y="2214546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28604" y="2824451"/>
                <a:ext cx="107157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位置设定值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00570" y="2857488"/>
                <a:ext cx="114300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调节阀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rot="5400000">
                <a:off x="4929992" y="3143240"/>
                <a:ext cx="114221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29000" y="4143372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位移测量系统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 rot="10800000">
                <a:off x="4214818" y="3714744"/>
                <a:ext cx="1285884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0800000">
                <a:off x="1857364" y="3714744"/>
                <a:ext cx="164307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rot="5400000" flipH="1" flipV="1">
                <a:off x="1285066" y="3143240"/>
                <a:ext cx="1143008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3571876" y="3571868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1571612" y="2000232"/>
                <a:ext cx="4143404" cy="2500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n w="9525">
                    <a:solidFill>
                      <a:schemeClr val="tx1"/>
                    </a:solidFill>
                  </a:ln>
                  <a:noFill/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71612" y="4223563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位置控制回路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cxnSp>
            <p:nvCxnSpPr>
              <p:cNvPr id="145" name="直接箭头连接符 144"/>
              <p:cNvCxnSpPr/>
              <p:nvPr/>
            </p:nvCxnSpPr>
            <p:spPr>
              <a:xfrm rot="16200000" flipH="1">
                <a:off x="4714884" y="2214546"/>
                <a:ext cx="295276" cy="95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4500570" y="2080423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Z1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214290" y="6248134"/>
            <a:ext cx="6786610" cy="2500330"/>
            <a:chOff x="214290" y="4643438"/>
            <a:chExt cx="6786610" cy="2500330"/>
          </a:xfrm>
        </p:grpSpPr>
        <p:sp>
          <p:nvSpPr>
            <p:cNvPr id="58" name="矩形 57"/>
            <p:cNvSpPr/>
            <p:nvPr/>
          </p:nvSpPr>
          <p:spPr>
            <a:xfrm>
              <a:off x="2000240" y="4997256"/>
              <a:ext cx="928694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3" name="直接箭头连接符 62"/>
            <p:cNvCxnSpPr/>
            <p:nvPr/>
          </p:nvCxnSpPr>
          <p:spPr>
            <a:xfrm>
              <a:off x="2928934" y="5214942"/>
              <a:ext cx="500066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3429000" y="4929190"/>
              <a:ext cx="714380" cy="571504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接箭头连接符 65"/>
            <p:cNvCxnSpPr/>
            <p:nvPr/>
          </p:nvCxnSpPr>
          <p:spPr>
            <a:xfrm>
              <a:off x="4143380" y="5214942"/>
              <a:ext cx="500066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4643446" y="4997256"/>
              <a:ext cx="714380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箭头连接符 67"/>
            <p:cNvCxnSpPr/>
            <p:nvPr/>
          </p:nvCxnSpPr>
          <p:spPr>
            <a:xfrm>
              <a:off x="5357826" y="5214942"/>
              <a:ext cx="1214446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928934" y="4929190"/>
              <a:ext cx="642942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CMD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28802" y="5500694"/>
              <a:ext cx="1000132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过程控制阀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cxnSp>
          <p:nvCxnSpPr>
            <p:cNvPr id="77" name="直接箭头连接符 76"/>
            <p:cNvCxnSpPr>
              <a:stCxn id="78" idx="3"/>
              <a:endCxn id="58" idx="1"/>
            </p:cNvCxnSpPr>
            <p:nvPr/>
          </p:nvCxnSpPr>
          <p:spPr>
            <a:xfrm>
              <a:off x="928670" y="5213256"/>
              <a:ext cx="107157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357166" y="4997256"/>
              <a:ext cx="571504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71612" y="4929190"/>
              <a:ext cx="57150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Xd2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28670" y="4929190"/>
              <a:ext cx="57150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SP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29000" y="4967591"/>
              <a:ext cx="71438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位置控制回路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 flipV="1">
              <a:off x="214290" y="4857752"/>
              <a:ext cx="500066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14314" y="5500694"/>
              <a:ext cx="1214422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过程量设定值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43446" y="5429256"/>
              <a:ext cx="114300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过程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 rot="5400000">
              <a:off x="5215744" y="5857884"/>
              <a:ext cx="128509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3643314" y="6215074"/>
              <a:ext cx="714380" cy="5715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71876" y="6786578"/>
              <a:ext cx="17859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变送器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cxnSp>
          <p:nvCxnSpPr>
            <p:cNvPr id="88" name="直接箭头连接符 87"/>
            <p:cNvCxnSpPr>
              <a:endCxn id="86" idx="3"/>
            </p:cNvCxnSpPr>
            <p:nvPr/>
          </p:nvCxnSpPr>
          <p:spPr>
            <a:xfrm rot="10800000">
              <a:off x="4357694" y="6500826"/>
              <a:ext cx="1500198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86" idx="1"/>
            </p:cNvCxnSpPr>
            <p:nvPr/>
          </p:nvCxnSpPr>
          <p:spPr>
            <a:xfrm rot="10800000">
              <a:off x="1500174" y="6500826"/>
              <a:ext cx="214314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 rot="16200000" flipV="1">
              <a:off x="857232" y="5857884"/>
              <a:ext cx="1295408" cy="952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 flipV="1">
              <a:off x="3786190" y="6286512"/>
              <a:ext cx="500066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1357298" y="4643438"/>
              <a:ext cx="4714908" cy="250033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n w="9525">
                  <a:solidFill>
                    <a:schemeClr val="tx1"/>
                  </a:solidFill>
                </a:ln>
                <a:noFill/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7298" y="6866769"/>
              <a:ext cx="17859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过程控制回路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72206" y="4681839"/>
              <a:ext cx="92869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过程量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变化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71810" y="6143636"/>
              <a:ext cx="50006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PV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43446" y="4714876"/>
              <a:ext cx="42862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Z2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8" name="直接箭头连接符 157"/>
            <p:cNvCxnSpPr/>
            <p:nvPr/>
          </p:nvCxnSpPr>
          <p:spPr>
            <a:xfrm rot="16200000" flipH="1">
              <a:off x="4857760" y="4857752"/>
              <a:ext cx="295276" cy="95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直接箭头连接符 160"/>
          <p:cNvCxnSpPr>
            <a:stCxn id="33" idx="2"/>
          </p:cNvCxnSpPr>
          <p:nvPr/>
        </p:nvCxnSpPr>
        <p:spPr>
          <a:xfrm>
            <a:off x="3643314" y="5868144"/>
            <a:ext cx="214314" cy="3806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76102" y="313184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1473" y="448871"/>
            <a:ext cx="12699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气动接口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71" name="表格 7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6549" y="971600"/>
          <a:ext cx="4606627" cy="129318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06371"/>
                <a:gridCol w="3500256"/>
              </a:tblGrid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气源进入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（内置滤网，过滤尺寸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）</a:t>
                      </a:r>
                      <a:endParaRPr kumimoji="0" lang="zh-CN" altLang="zh-CN" sz="1200" b="0" kern="100" dirty="0">
                        <a:solidFill>
                          <a:schemeClr val="dk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/>
                        </a:rPr>
                        <a:t>排气</a:t>
                      </a:r>
                      <a:endParaRPr lang="zh-CN" sz="1200" b="0" kern="100" dirty="0"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2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/>
                        </a:rPr>
                        <a:t>单向阀</a:t>
                      </a:r>
                      <a:endParaRPr lang="zh-CN" sz="1200" b="0" kern="100" dirty="0"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先导气口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endParaRPr lang="en-US" sz="1200" b="0" kern="100" dirty="0"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 anchor="ctr"/>
                </a:tc>
              </a:tr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先导气口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72" name="直接连接符 71"/>
          <p:cNvCxnSpPr/>
          <p:nvPr/>
        </p:nvCxnSpPr>
        <p:spPr>
          <a:xfrm>
            <a:off x="404664" y="774399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456937" y="3401199"/>
            <a:ext cx="203595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原理图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4664" y="664895"/>
            <a:ext cx="164646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软件附加功能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00042" y="1043608"/>
            <a:ext cx="307183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阀门传输特性设置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紧闭功能设置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输入信号和设定值间的作用方向设置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阀门行程限制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密码保护功能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控制参数的设置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714776" y="1043608"/>
            <a:ext cx="259454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安全位置的设置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输入信号错误检测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二进制输入信号功能激活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输出信号功能配置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控制参数校正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手动控制速度设置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密码保护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76102" y="971600"/>
            <a:ext cx="58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0042" y="3707904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13740" y="3851910"/>
            <a:ext cx="5379720" cy="4824730"/>
            <a:chOff x="1124" y="6066"/>
            <a:chExt cx="8472" cy="7598"/>
          </a:xfrm>
        </p:grpSpPr>
        <p:grpSp>
          <p:nvGrpSpPr>
            <p:cNvPr id="67" name="组合 66"/>
            <p:cNvGrpSpPr/>
            <p:nvPr/>
          </p:nvGrpSpPr>
          <p:grpSpPr>
            <a:xfrm>
              <a:off x="1124" y="6066"/>
              <a:ext cx="8438" cy="4309"/>
              <a:chOff x="669082" y="1079342"/>
              <a:chExt cx="5357850" cy="273630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455032" y="1691477"/>
                <a:ext cx="1785950" cy="21241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定位器</a:t>
                </a:r>
                <a:endParaRPr lang="en-US" altLang="zh-CN" sz="1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1600/1601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ctr"/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  <p:sp>
            <p:nvSpPr>
              <p:cNvPr id="71" name="五边形 70"/>
              <p:cNvSpPr/>
              <p:nvPr/>
            </p:nvSpPr>
            <p:spPr>
              <a:xfrm>
                <a:off x="669082" y="1691476"/>
                <a:ext cx="1643074" cy="559739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设定信号</a:t>
                </a:r>
                <a:endParaRPr lang="en-US" altLang="zh-CN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4-20mA, 0-20mA,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0-10V,0-5V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五边形 73"/>
              <p:cNvSpPr/>
              <p:nvPr/>
            </p:nvSpPr>
            <p:spPr>
              <a:xfrm>
                <a:off x="669082" y="2323223"/>
                <a:ext cx="1643074" cy="268287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二进制信号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75" name="五边形 74"/>
              <p:cNvSpPr/>
              <p:nvPr/>
            </p:nvSpPr>
            <p:spPr>
              <a:xfrm>
                <a:off x="683196" y="3527614"/>
                <a:ext cx="1643074" cy="288032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24V</a:t>
                </a:r>
                <a:r>
                  <a:rPr lang="en-US" altLang="zh-CN" sz="12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直流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83396" y="1262848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输入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77" name="五边形 76"/>
              <p:cNvSpPr/>
              <p:nvPr/>
            </p:nvSpPr>
            <p:spPr>
              <a:xfrm>
                <a:off x="4383858" y="1690906"/>
                <a:ext cx="1643074" cy="560309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模拟量信号</a:t>
                </a:r>
                <a:endParaRPr lang="en-US" altLang="zh-CN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4-20mA, 0-20mA,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0-10V,0-5V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五边形 77"/>
              <p:cNvSpPr/>
              <p:nvPr/>
            </p:nvSpPr>
            <p:spPr>
              <a:xfrm>
                <a:off x="4383858" y="2323223"/>
                <a:ext cx="1643074" cy="268287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</a:rPr>
                  <a:t>二进制信号</a:t>
                </a:r>
                <a:endParaRPr lang="zh-CN" altLang="en-US" sz="12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737659" y="1334286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输出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908571" y="1079342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面板操作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81" name="五边形 80"/>
              <p:cNvSpPr/>
              <p:nvPr/>
            </p:nvSpPr>
            <p:spPr>
              <a:xfrm rot="5400000">
                <a:off x="3235344" y="1106874"/>
                <a:ext cx="225326" cy="785818"/>
              </a:xfrm>
              <a:prstGeom prst="homePlate">
                <a:avLst>
                  <a:gd name="adj" fmla="val 52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82" name="五边形 81"/>
              <p:cNvSpPr/>
              <p:nvPr/>
            </p:nvSpPr>
            <p:spPr>
              <a:xfrm>
                <a:off x="669082" y="2663518"/>
                <a:ext cx="1663128" cy="414226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过程量信号</a:t>
                </a:r>
                <a:endParaRPr lang="en-US" altLang="zh-CN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4-20mA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896341" y="3239582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电源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158" y="10802"/>
              <a:ext cx="8438" cy="2862"/>
              <a:chOff x="669082" y="1948945"/>
              <a:chExt cx="5357850" cy="181721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455032" y="2597017"/>
                <a:ext cx="1785950" cy="11691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定位器</a:t>
                </a:r>
                <a:endPara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1602</a:t>
                </a:r>
                <a:endParaRPr lang="en-US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五边形 25"/>
              <p:cNvSpPr/>
              <p:nvPr/>
            </p:nvSpPr>
            <p:spPr>
              <a:xfrm>
                <a:off x="669082" y="2620171"/>
                <a:ext cx="1643074" cy="233042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总线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五边形 26"/>
              <p:cNvSpPr/>
              <p:nvPr/>
            </p:nvSpPr>
            <p:spPr>
              <a:xfrm>
                <a:off x="683196" y="3432126"/>
                <a:ext cx="1643074" cy="334037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24V</a:t>
                </a:r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直流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五边形 29"/>
              <p:cNvSpPr/>
              <p:nvPr/>
            </p:nvSpPr>
            <p:spPr>
              <a:xfrm>
                <a:off x="4383858" y="2597017"/>
                <a:ext cx="1643074" cy="256195"/>
              </a:xfrm>
              <a:prstGeom prst="homePlat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总线</a:t>
                </a:r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908571" y="1948945"/>
                <a:ext cx="896620" cy="306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面板操作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33" name="五边形 32"/>
              <p:cNvSpPr/>
              <p:nvPr/>
            </p:nvSpPr>
            <p:spPr>
              <a:xfrm rot="5400000">
                <a:off x="3213863" y="1997956"/>
                <a:ext cx="268287" cy="785818"/>
              </a:xfrm>
              <a:prstGeom prst="homePlate">
                <a:avLst>
                  <a:gd name="adj" fmla="val 52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42356" y="3121499"/>
                <a:ext cx="539750" cy="306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latin typeface="华文中宋" panose="02010600040101010101" charset="-122"/>
                    <a:ea typeface="华文中宋" panose="02010600040101010101" charset="-122"/>
                  </a:rPr>
                  <a:t>电源</a:t>
                </a:r>
                <a:endParaRPr lang="zh-CN" altLang="en-US" sz="14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664895"/>
            <a:ext cx="164646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各型号功能对比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6102" y="971600"/>
            <a:ext cx="58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90600" y="1345654"/>
          <a:ext cx="4737695" cy="47840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75790"/>
                <a:gridCol w="694158"/>
                <a:gridCol w="716585"/>
                <a:gridCol w="716585"/>
                <a:gridCol w="734577"/>
              </a:tblGrid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功能</a:t>
                      </a:r>
                      <a:endParaRPr lang="zh-CN" altLang="en-US" sz="1200" b="1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1602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防爆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过程控制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自整定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手动调节阀位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紧闭功能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死区设置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输入信号错误检测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恢复出厂设置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特性曲线设置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信号方向设置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行程限制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安全位置设置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输入信号校正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手动调节速度设置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密码保护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18527" y="6419850"/>
          <a:ext cx="1709767" cy="75740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284"/>
                <a:gridCol w="865483"/>
              </a:tblGrid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有该功能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无该功能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可选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573016" y="5496039"/>
            <a:ext cx="317117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LCD and key panel</a:t>
            </a:r>
            <a:endParaRPr lang="en-US" altLang="zh-CN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Stainless steel body casing</a:t>
            </a:r>
            <a:endParaRPr lang="en-US" altLang="zh-CN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Main body casing</a:t>
            </a:r>
            <a:endParaRPr lang="zh-CN" altLang="zh-CN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Electrical connection</a:t>
            </a:r>
            <a:endParaRPr lang="en-US" altLang="zh-CN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Pneumatic connection</a:t>
            </a:r>
            <a:endParaRPr lang="zh-CN" altLang="en-US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Actuator connection</a:t>
            </a:r>
            <a:endParaRPr lang="en-US" altLang="zh-CN" sz="12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648" y="4572000"/>
            <a:ext cx="152465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032" y="520879"/>
            <a:ext cx="1715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61765" y="3996055"/>
            <a:ext cx="182245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seat control valve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5490" y="3996055"/>
            <a:ext cx="189357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 control valve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 descr="140321 配合执行器副本(03-24-17-14-20)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4004" y="1080838"/>
            <a:ext cx="2616368" cy="2880000"/>
          </a:xfrm>
          <a:prstGeom prst="rect">
            <a:avLst/>
          </a:prstGeom>
        </p:spPr>
      </p:pic>
      <p:pic>
        <p:nvPicPr>
          <p:cNvPr id="32" name="图片 31" descr="140321 配合角座阀副本(03-24-17-14-20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3016" y="1199204"/>
            <a:ext cx="2599185" cy="2761634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>
            <a:off x="346336" y="4941332"/>
            <a:ext cx="6179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85728" y="850785"/>
            <a:ext cx="6239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47401" y="5119864"/>
            <a:ext cx="3123419" cy="3720512"/>
            <a:chOff x="247401" y="5119864"/>
            <a:chExt cx="3123419" cy="372051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01" y="5119864"/>
              <a:ext cx="2824409" cy="3720512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1564698" y="5201986"/>
              <a:ext cx="1806122" cy="3418803"/>
              <a:chOff x="1624710" y="5179422"/>
              <a:chExt cx="1806122" cy="3418803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1785306" y="5364088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1787985" y="6084168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1624710" y="8438504"/>
                <a:ext cx="1020442" cy="698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1692188" y="6588224"/>
                <a:ext cx="1067630" cy="2794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289932" y="6985926"/>
                <a:ext cx="710440" cy="1063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2466557" y="7164288"/>
                <a:ext cx="533815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2094807" y="7268025"/>
                <a:ext cx="905565" cy="103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2440357" y="8022764"/>
                <a:ext cx="564979" cy="206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2189031" y="7956376"/>
                <a:ext cx="811341" cy="1327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2733464" y="7803810"/>
                <a:ext cx="271872" cy="80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996183" y="5179422"/>
                <a:ext cx="290858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96183" y="5854577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926381" y="6403558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139974" y="7002432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110005" y="7771710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722846" y="8228893"/>
                <a:ext cx="29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6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897" y="664895"/>
            <a:ext cx="1928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阀门匹配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6102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3" y="1097093"/>
            <a:ext cx="4555000" cy="781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882" y="637540"/>
            <a:ext cx="2694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Technical specifications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74736" y="950999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3766" y="6372324"/>
            <a:ext cx="607155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Remark: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ir flow rate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option, code Q1 is suggested to match the actuator of 40-100 mm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internal gas chamber diameter, code Q2 is suggested to match the actuator of 125-160 mm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internal gas chamber diameter. Code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Q2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is only used for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ingle-acting actuator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and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only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Freeze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power-off. The air flow rates for code Q1 and Q2 are under the  condition of 0.6Mpa input pressure.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valve max stroke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option, AT actuator range for code S4 is AT50~AT125. For other actuator models, please consult our company.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is no need to select the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thread type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option for code S4.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Power off state for single-acting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option is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Safe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by default.1602 type is without 4-20mA feedback signal.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200" dirty="0"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31470" y="1074420"/>
            <a:ext cx="6047740" cy="5300345"/>
            <a:chOff x="511" y="1896"/>
            <a:chExt cx="9524" cy="8347"/>
          </a:xfrm>
        </p:grpSpPr>
        <p:cxnSp>
          <p:nvCxnSpPr>
            <p:cNvPr id="36" name="直接连接符 35"/>
            <p:cNvCxnSpPr>
              <a:endCxn id="41" idx="0"/>
            </p:cNvCxnSpPr>
            <p:nvPr/>
          </p:nvCxnSpPr>
          <p:spPr>
            <a:xfrm>
              <a:off x="3074" y="4476"/>
              <a:ext cx="0" cy="5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954" y="5298"/>
              <a:ext cx="0" cy="4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060" y="6614"/>
              <a:ext cx="0" cy="3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307" y="7955"/>
              <a:ext cx="0" cy="1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469" y="9218"/>
              <a:ext cx="0" cy="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091" y="2891"/>
              <a:ext cx="0" cy="6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11" y="9681"/>
              <a:ext cx="9517" cy="5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905" y="9809"/>
              <a:ext cx="338" cy="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690" y="9793"/>
              <a:ext cx="604" cy="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S2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3299" y="9978"/>
              <a:ext cx="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637" y="9793"/>
              <a:ext cx="942" cy="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1600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48" y="9793"/>
              <a:ext cx="681" cy="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4381" y="9972"/>
              <a:ext cx="2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1658" y="9984"/>
              <a:ext cx="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5967" y="9794"/>
              <a:ext cx="681" cy="3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5542" y="9984"/>
              <a:ext cx="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14" y="8764"/>
              <a:ext cx="2086" cy="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Power off state for single-acting</a:t>
              </a: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157" y="9803"/>
              <a:ext cx="624" cy="3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6762" y="9962"/>
              <a:ext cx="3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967" y="9793"/>
              <a:ext cx="402" cy="3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2453" y="9978"/>
              <a:ext cx="3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168" y="3877"/>
              <a:ext cx="0" cy="5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50"/>
            <p:cNvSpPr txBox="1"/>
            <p:nvPr/>
          </p:nvSpPr>
          <p:spPr>
            <a:xfrm>
              <a:off x="7968" y="7181"/>
              <a:ext cx="2031" cy="1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Thread type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52"/>
            <p:cNvSpPr txBox="1"/>
            <p:nvPr/>
          </p:nvSpPr>
          <p:spPr>
            <a:xfrm>
              <a:off x="6655" y="8764"/>
              <a:ext cx="1307" cy="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  Safe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  Freeze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31"/>
            <p:cNvSpPr txBox="1"/>
            <p:nvPr/>
          </p:nvSpPr>
          <p:spPr>
            <a:xfrm>
              <a:off x="7968" y="4994"/>
              <a:ext cx="2038" cy="10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Valve max stroke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44"/>
            <p:cNvSpPr txBox="1"/>
            <p:nvPr/>
          </p:nvSpPr>
          <p:spPr>
            <a:xfrm>
              <a:off x="4612" y="6274"/>
              <a:ext cx="3355" cy="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  17 l/min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Q2  58 l/min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5"/>
            <p:cNvSpPr txBox="1"/>
            <p:nvPr/>
          </p:nvSpPr>
          <p:spPr>
            <a:xfrm>
              <a:off x="7968" y="6274"/>
              <a:ext cx="2039" cy="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Air flow rate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51"/>
            <p:cNvSpPr txBox="1"/>
            <p:nvPr/>
          </p:nvSpPr>
          <p:spPr>
            <a:xfrm>
              <a:off x="5633" y="7181"/>
              <a:ext cx="2335" cy="1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  G1/4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T2  M16 * 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T3  M22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T4  M26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38"/>
            <p:cNvSpPr txBox="1"/>
            <p:nvPr/>
          </p:nvSpPr>
          <p:spPr>
            <a:xfrm>
              <a:off x="7962" y="3178"/>
              <a:ext cx="2056" cy="6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Feedback signal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30"/>
            <p:cNvSpPr txBox="1"/>
            <p:nvPr/>
          </p:nvSpPr>
          <p:spPr>
            <a:xfrm>
              <a:off x="7962" y="1896"/>
              <a:ext cx="2073" cy="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Product series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33"/>
            <p:cNvSpPr txBox="1"/>
            <p:nvPr/>
          </p:nvSpPr>
          <p:spPr>
            <a:xfrm>
              <a:off x="3592" y="4994"/>
              <a:ext cx="4376" cy="10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S2  Line 5-25 mm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S3  Line 25-50 mm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S4  Angle 90°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>
                <a:buAutoNum type="arabicPlain" startAt="25"/>
              </a:pP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37"/>
            <p:cNvSpPr txBox="1"/>
            <p:nvPr/>
          </p:nvSpPr>
          <p:spPr>
            <a:xfrm>
              <a:off x="2685" y="4099"/>
              <a:ext cx="5337" cy="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Single-acting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  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Double-acting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38"/>
            <p:cNvSpPr txBox="1"/>
            <p:nvPr/>
          </p:nvSpPr>
          <p:spPr>
            <a:xfrm>
              <a:off x="7962" y="4099"/>
              <a:ext cx="2044" cy="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Actuator type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26"/>
            <p:cNvSpPr txBox="1"/>
            <p:nvPr/>
          </p:nvSpPr>
          <p:spPr>
            <a:xfrm>
              <a:off x="632" y="1897"/>
              <a:ext cx="7391" cy="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1600  Without process control function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228600" indent="-228600">
                <a:buAutoNum type="arabicPlain" startAt="1601"/>
              </a:pPr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With process control function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228600" indent="-228600">
                <a:buFontTx/>
                <a:buAutoNum type="arabicPlain" startAt="1601"/>
              </a:pPr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Without process control function (</a:t>
              </a:r>
              <a:r>
                <a:rPr lang="en-US" altLang="zh-CN" sz="1200" dirty="0" err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Profibus</a:t>
              </a:r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-DP)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37"/>
            <p:cNvSpPr txBox="1"/>
            <p:nvPr/>
          </p:nvSpPr>
          <p:spPr>
            <a:xfrm>
              <a:off x="1826" y="3176"/>
              <a:ext cx="6136" cy="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 No feedback signal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 </a:t>
              </a:r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4-20mA feedback signal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76672" y="808911"/>
            <a:ext cx="13407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259632"/>
            <a:ext cx="5834240" cy="7685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7" y="1890433"/>
            <a:ext cx="4672707" cy="615522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下弧形箭头 8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867" y="4086156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146" y="4154662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5450" y="778510"/>
            <a:ext cx="3003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angle adjustment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6415" y="1567180"/>
            <a:ext cx="5737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The angel can be adjusted </a:t>
            </a:r>
            <a:r>
              <a:rPr lang="zh-CN" altLang="en-US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between</a:t>
            </a:r>
            <a:r>
              <a:rPr lang="en-US" altLang="zh-CN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the positioner and the valve.If need to adjust the interface angle</a:t>
            </a:r>
            <a:r>
              <a:rPr lang="en-US" altLang="zh-CN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12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relaxing the hexagon screw in place A first.Then adjusting the angle clockwise or counter-clockwise in 180°range.  After adjusting the angle, locking the angle by the hexagon screw. </a:t>
            </a:r>
            <a:endParaRPr lang="en-US" altLang="zh-C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2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 b="11708"/>
          <a:stretch>
            <a:fillRect/>
          </a:stretch>
        </p:blipFill>
        <p:spPr>
          <a:xfrm>
            <a:off x="146845" y="894822"/>
            <a:ext cx="3138139" cy="310111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6246" y="520879"/>
            <a:ext cx="248267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connections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1711" y="6430894"/>
          <a:ext cx="2952328" cy="24714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114"/>
                <a:gridCol w="1533102"/>
                <a:gridCol w="1008112"/>
              </a:tblGrid>
              <a:tr h="34230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X1 (1600/1601)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Analogue </a:t>
                      </a: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output +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0/4 – 20 mA or 0 – 5/10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Binary signal output 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Binary signal output 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Binary signal input +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0-3V =</a:t>
                      </a: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15-30V =</a:t>
                      </a: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common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3616" y="3973015"/>
          <a:ext cx="2952328" cy="22298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903"/>
                <a:gridCol w="1410313"/>
                <a:gridCol w="1008112"/>
              </a:tblGrid>
              <a:tr h="35750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X3 (1600/1601)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0/4 – 20 mA or 0 – 5/10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497657" y="1977074"/>
          <a:ext cx="2967744" cy="1716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9265"/>
                <a:gridCol w="1562195"/>
                <a:gridCol w="936284"/>
              </a:tblGrid>
              <a:tr h="342304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X2 (1601)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Transmitter input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Transmitter signal output</a:t>
                      </a:r>
                      <a:endParaRPr lang="en-US" sz="1200" b="0" kern="0" dirty="0">
                        <a:effectLst/>
                        <a:latin typeface="Times New Roman" panose="02020603050405020304" pitchFamily="18" charset="0"/>
                        <a:ea typeface="AkzidenzGroteskBQ-Re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Transmitter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328474" y="810525"/>
            <a:ext cx="6196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501008" y="3995936"/>
          <a:ext cx="2952328" cy="1680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903"/>
                <a:gridCol w="1410313"/>
                <a:gridCol w="1008112"/>
              </a:tblGrid>
              <a:tr h="35719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X3 (1602)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502278" y="6029574"/>
          <a:ext cx="2736304" cy="2495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"/>
                <a:gridCol w="2304256"/>
              </a:tblGrid>
              <a:tr h="34230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X1 (1602)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Bus power supply +5 V</a:t>
                      </a:r>
                      <a:endParaRPr kumimoji="0" lang="en-US" alt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1200" b="0" kern="1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Inverting driver output/receiver input</a:t>
                      </a:r>
                      <a:endParaRPr kumimoji="0" lang="en-US" alt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200" b="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Noninverting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driver output/receiver input</a:t>
                      </a:r>
                      <a:endParaRPr kumimoji="0" lang="en-US" alt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Driver enable status output</a:t>
                      </a:r>
                      <a:endParaRPr kumimoji="0" lang="en-US" alt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Bus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8640" y="2897143"/>
            <a:ext cx="221455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flow diagram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428604" y="3407355"/>
            <a:ext cx="6286544" cy="2500330"/>
            <a:chOff x="428604" y="2143108"/>
            <a:chExt cx="6286544" cy="2500330"/>
          </a:xfrm>
        </p:grpSpPr>
        <p:sp>
          <p:nvSpPr>
            <p:cNvPr id="49" name="TextBox 48"/>
            <p:cNvSpPr txBox="1"/>
            <p:nvPr/>
          </p:nvSpPr>
          <p:spPr>
            <a:xfrm>
              <a:off x="5786454" y="2214546"/>
              <a:ext cx="92869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Valve opening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428604" y="2143108"/>
              <a:ext cx="5857916" cy="2500330"/>
              <a:chOff x="428604" y="2000232"/>
              <a:chExt cx="5857916" cy="2500330"/>
            </a:xfrm>
          </p:grpSpPr>
          <p:sp>
            <p:nvSpPr>
              <p:cNvPr id="138" name="矩形 137"/>
              <p:cNvSpPr/>
              <p:nvPr/>
            </p:nvSpPr>
            <p:spPr>
              <a:xfrm>
                <a:off x="3500438" y="3500430"/>
                <a:ext cx="714380" cy="5000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214554" y="2357422"/>
                <a:ext cx="785818" cy="468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>
                <a:off x="3000372" y="2428860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3000372" y="2714612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500438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4214818" y="2571736"/>
                <a:ext cx="285752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4500570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5214950" y="2571736"/>
                <a:ext cx="1071570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00372" y="2214546"/>
                <a:ext cx="64294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00372" y="2500298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43116" y="2857488"/>
                <a:ext cx="100013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Positioner</a:t>
                </a:r>
                <a:endPara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箭头连接符 28"/>
              <p:cNvCxnSpPr>
                <a:stCxn id="31" idx="3"/>
                <a:endCxn id="15" idx="1"/>
              </p:cNvCxnSpPr>
              <p:nvPr/>
            </p:nvCxnSpPr>
            <p:spPr>
              <a:xfrm>
                <a:off x="1142984" y="2571736"/>
                <a:ext cx="1071570" cy="19686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571480" y="2357422"/>
                <a:ext cx="571504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8592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Xd1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154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29000" y="2857488"/>
                <a:ext cx="92869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Pilot valve system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V="1">
                <a:off x="428604" y="2214546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71480" y="2824451"/>
                <a:ext cx="92869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</a:t>
                </a:r>
                <a:r>
                  <a:rPr lang="en-US" altLang="zh-CN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setpoint</a:t>
                </a:r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57694" y="2857488"/>
                <a:ext cx="114300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valve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rot="5400000">
                <a:off x="4929992" y="3143240"/>
                <a:ext cx="114221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29000" y="4143372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sensor system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 rot="10800000">
                <a:off x="4214818" y="3714744"/>
                <a:ext cx="1285884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0800000">
                <a:off x="1857364" y="3714744"/>
                <a:ext cx="164307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rot="5400000" flipH="1" flipV="1">
                <a:off x="1285066" y="3143240"/>
                <a:ext cx="1143008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3571876" y="3571868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1571612" y="2000232"/>
                <a:ext cx="4143404" cy="2500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n w="9525">
                    <a:solidFill>
                      <a:schemeClr val="tx1"/>
                    </a:solidFill>
                  </a:ln>
                  <a:noFill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71612" y="4223563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control loop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5" name="直接箭头连接符 144"/>
              <p:cNvCxnSpPr/>
              <p:nvPr/>
            </p:nvCxnSpPr>
            <p:spPr>
              <a:xfrm rot="16200000" flipH="1">
                <a:off x="4714884" y="2214546"/>
                <a:ext cx="295276" cy="95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4500570" y="2080423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214290" y="6305284"/>
            <a:ext cx="6786610" cy="2500330"/>
            <a:chOff x="214290" y="4643438"/>
            <a:chExt cx="6786610" cy="2500330"/>
          </a:xfrm>
        </p:grpSpPr>
        <p:sp>
          <p:nvSpPr>
            <p:cNvPr id="58" name="矩形 57"/>
            <p:cNvSpPr/>
            <p:nvPr/>
          </p:nvSpPr>
          <p:spPr>
            <a:xfrm>
              <a:off x="2000240" y="4997256"/>
              <a:ext cx="928694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直接箭头连接符 62"/>
            <p:cNvCxnSpPr/>
            <p:nvPr/>
          </p:nvCxnSpPr>
          <p:spPr>
            <a:xfrm>
              <a:off x="2928934" y="5214942"/>
              <a:ext cx="500066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3429295" y="4929188"/>
              <a:ext cx="876935" cy="619125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接箭头连接符 65"/>
            <p:cNvCxnSpPr/>
            <p:nvPr/>
          </p:nvCxnSpPr>
          <p:spPr>
            <a:xfrm>
              <a:off x="4286256" y="5216530"/>
              <a:ext cx="357190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4643446" y="4997256"/>
              <a:ext cx="714380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箭头连接符 67"/>
            <p:cNvCxnSpPr/>
            <p:nvPr/>
          </p:nvCxnSpPr>
          <p:spPr>
            <a:xfrm>
              <a:off x="5357826" y="5214942"/>
              <a:ext cx="1214446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928934" y="4929190"/>
              <a:ext cx="642942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CMD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71678" y="5500694"/>
              <a:ext cx="100013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controller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箭头连接符 76"/>
            <p:cNvCxnSpPr>
              <a:stCxn id="78" idx="3"/>
              <a:endCxn id="58" idx="1"/>
            </p:cNvCxnSpPr>
            <p:nvPr/>
          </p:nvCxnSpPr>
          <p:spPr>
            <a:xfrm>
              <a:off x="928670" y="5213256"/>
              <a:ext cx="1071570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357166" y="4997256"/>
              <a:ext cx="571504" cy="43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71612" y="4929190"/>
              <a:ext cx="57150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Xd2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28670" y="4929190"/>
              <a:ext cx="57150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29295" y="4926013"/>
              <a:ext cx="78549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 control loop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 flipV="1">
              <a:off x="214290" y="4857752"/>
              <a:ext cx="500066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14314" y="5500694"/>
              <a:ext cx="121442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set-point value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43446" y="5429256"/>
              <a:ext cx="114300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 rot="5400000">
              <a:off x="5215744" y="5857884"/>
              <a:ext cx="128509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3643314" y="6215074"/>
              <a:ext cx="714380" cy="5715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71876" y="6786578"/>
              <a:ext cx="17859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Transmitter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接箭头连接符 87"/>
            <p:cNvCxnSpPr>
              <a:endCxn id="86" idx="3"/>
            </p:cNvCxnSpPr>
            <p:nvPr/>
          </p:nvCxnSpPr>
          <p:spPr>
            <a:xfrm rot="10800000">
              <a:off x="4357694" y="6500826"/>
              <a:ext cx="1500198" cy="1588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86" idx="1"/>
            </p:cNvCxnSpPr>
            <p:nvPr/>
          </p:nvCxnSpPr>
          <p:spPr>
            <a:xfrm rot="10800000">
              <a:off x="1500174" y="6500826"/>
              <a:ext cx="214314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 rot="16200000" flipV="1">
              <a:off x="857232" y="5857884"/>
              <a:ext cx="1295408" cy="952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 flipV="1">
              <a:off x="3786190" y="6286512"/>
              <a:ext cx="500066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1357298" y="4643438"/>
              <a:ext cx="4714908" cy="250033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n w="9525">
                  <a:solidFill>
                    <a:schemeClr val="tx1"/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7298" y="6866769"/>
              <a:ext cx="17859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control loop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72206" y="4681839"/>
              <a:ext cx="92869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variable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71810" y="6143636"/>
              <a:ext cx="50006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43446" y="4714876"/>
              <a:ext cx="42862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Z2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8" name="直接箭头连接符 157"/>
            <p:cNvCxnSpPr/>
            <p:nvPr/>
          </p:nvCxnSpPr>
          <p:spPr>
            <a:xfrm rot="16200000" flipH="1">
              <a:off x="4857760" y="4857752"/>
              <a:ext cx="295276" cy="95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直接箭头连接符 160"/>
          <p:cNvCxnSpPr/>
          <p:nvPr/>
        </p:nvCxnSpPr>
        <p:spPr>
          <a:xfrm>
            <a:off x="3821596" y="5880654"/>
            <a:ext cx="71751" cy="3475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8269" y="3203848"/>
            <a:ext cx="6195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4860" y="520879"/>
            <a:ext cx="25660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connections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表格 7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8269" y="1187624"/>
          <a:ext cx="4571999" cy="124002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98054"/>
                <a:gridCol w="3473945"/>
              </a:tblGrid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supply enter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(built-in filter, filter size 5 </a:t>
                      </a:r>
                      <a:r>
                        <a:rPr lang="en-US" altLang="zh-CN" sz="1200" b="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exhaust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Check valve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en-US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Pilot air outlet</a:t>
                      </a: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1 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en-US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Pilot air outlet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72" name="直接连接符 71"/>
          <p:cNvCxnSpPr/>
          <p:nvPr/>
        </p:nvCxnSpPr>
        <p:spPr>
          <a:xfrm>
            <a:off x="256466" y="854760"/>
            <a:ext cx="6196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260648" y="3626604"/>
            <a:ext cx="209758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Schematic diagram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6108" y="880919"/>
            <a:ext cx="35233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software functions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77622" y="4067944"/>
            <a:ext cx="5357850" cy="2808312"/>
            <a:chOff x="669082" y="953150"/>
            <a:chExt cx="5357850" cy="2808312"/>
          </a:xfrm>
        </p:grpSpPr>
        <p:sp>
          <p:nvSpPr>
            <p:cNvPr id="68" name="矩形 67"/>
            <p:cNvSpPr/>
            <p:nvPr/>
          </p:nvSpPr>
          <p:spPr>
            <a:xfrm>
              <a:off x="2455032" y="1691476"/>
              <a:ext cx="1785950" cy="20699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Positioner</a:t>
              </a:r>
              <a:endPara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1600/1601</a:t>
              </a:r>
              <a:endPara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五边形 70"/>
            <p:cNvSpPr/>
            <p:nvPr/>
          </p:nvSpPr>
          <p:spPr>
            <a:xfrm>
              <a:off x="669082" y="1691476"/>
              <a:ext cx="1643074" cy="55781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Set-point signal 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4-20mA, 0-20mA,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0-10V,0-5V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五边形 73"/>
            <p:cNvSpPr/>
            <p:nvPr/>
          </p:nvSpPr>
          <p:spPr>
            <a:xfrm>
              <a:off x="669082" y="2321302"/>
              <a:ext cx="1643074" cy="250033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Binary signal</a:t>
              </a:r>
              <a:r>
                <a: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􀁔</a:t>
              </a:r>
              <a:endPara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五边形 74"/>
            <p:cNvSpPr/>
            <p:nvPr/>
          </p:nvSpPr>
          <p:spPr>
            <a:xfrm>
              <a:off x="683196" y="3498240"/>
              <a:ext cx="1643074" cy="263222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24V DC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83396" y="1334676"/>
              <a:ext cx="677545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Inputs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五边形 76"/>
            <p:cNvSpPr/>
            <p:nvPr/>
          </p:nvSpPr>
          <p:spPr>
            <a:xfrm>
              <a:off x="4383858" y="1673230"/>
              <a:ext cx="1643074" cy="5583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Analogue signal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4-20mA, 0-20mA,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0-10V,0-5V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五边形 77"/>
            <p:cNvSpPr/>
            <p:nvPr/>
          </p:nvSpPr>
          <p:spPr>
            <a:xfrm>
              <a:off x="4383858" y="2321302"/>
              <a:ext cx="1643074" cy="27776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Binary signal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598172" y="1334286"/>
              <a:ext cx="805815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Outputs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124316" y="953150"/>
              <a:ext cx="2214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Operation through keypad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五边形 80"/>
            <p:cNvSpPr/>
            <p:nvPr/>
          </p:nvSpPr>
          <p:spPr>
            <a:xfrm rot="5400000">
              <a:off x="3205131" y="1084253"/>
              <a:ext cx="285752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五边形 81"/>
            <p:cNvSpPr/>
            <p:nvPr/>
          </p:nvSpPr>
          <p:spPr>
            <a:xfrm>
              <a:off x="689136" y="2681343"/>
              <a:ext cx="1643074" cy="36004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signal 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72505" y="3185398"/>
              <a:ext cx="12115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141265" y="1510961"/>
            <a:ext cx="3071834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the transfer characteristic between set-point value and stroke.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Sealing function for position controller.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sense of direction between input signal and set-point value.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of the mechanical stroke range.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for control parameters.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212976" y="1495364"/>
            <a:ext cx="3528938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position setting for the position controller.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signal level fault detection.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Activating of the binary input.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the outputs.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Calibrating the control parameters.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for manual control rate.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protection.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31766" y="1187624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2656" y="3995936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92696" y="7140699"/>
            <a:ext cx="5357850" cy="1751781"/>
            <a:chOff x="669082" y="953150"/>
            <a:chExt cx="5357850" cy="1751781"/>
          </a:xfrm>
        </p:grpSpPr>
        <p:sp>
          <p:nvSpPr>
            <p:cNvPr id="24" name="矩形 23"/>
            <p:cNvSpPr/>
            <p:nvPr/>
          </p:nvSpPr>
          <p:spPr>
            <a:xfrm>
              <a:off x="2448741" y="1691476"/>
              <a:ext cx="1785950" cy="1013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Positioner</a:t>
              </a:r>
              <a:endPara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1602</a:t>
              </a:r>
              <a:endPara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五边形 25"/>
            <p:cNvSpPr/>
            <p:nvPr/>
          </p:nvSpPr>
          <p:spPr>
            <a:xfrm>
              <a:off x="669082" y="1696819"/>
              <a:ext cx="1643074" cy="250033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五边形 26"/>
            <p:cNvSpPr/>
            <p:nvPr/>
          </p:nvSpPr>
          <p:spPr>
            <a:xfrm>
              <a:off x="683196" y="2441709"/>
              <a:ext cx="1643074" cy="263222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24V DC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五边形 29"/>
            <p:cNvSpPr/>
            <p:nvPr/>
          </p:nvSpPr>
          <p:spPr>
            <a:xfrm>
              <a:off x="4383858" y="1696819"/>
              <a:ext cx="1643074" cy="27776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24316" y="953150"/>
              <a:ext cx="2214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Operation through keypad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五边形 32"/>
            <p:cNvSpPr/>
            <p:nvPr/>
          </p:nvSpPr>
          <p:spPr>
            <a:xfrm rot="5400000">
              <a:off x="3205131" y="1084253"/>
              <a:ext cx="285752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2505" y="2128867"/>
              <a:ext cx="12115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4664" y="1657162"/>
          <a:ext cx="5904655" cy="483426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476284"/>
                <a:gridCol w="831760"/>
                <a:gridCol w="858353"/>
                <a:gridCol w="858353"/>
                <a:gridCol w="879905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en-US" altLang="zh-CN" sz="1400" b="1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1602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Explosion-proof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Process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input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output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Autotune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position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Sealing 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Dead band setting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input signal error detection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Factory setting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Characteristic curve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Direction of set-point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stroke range limiting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Safety position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Binary signal input/output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Input signal calibration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Speed setting of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Code protection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108" y="880919"/>
            <a:ext cx="35233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comparison for all types 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31766" y="1187624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99553" y="7331494"/>
          <a:ext cx="1709767" cy="76946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284"/>
                <a:gridCol w="865483"/>
              </a:tblGrid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d8acf7-89e0-46b5-b956-c9e61ff8c9b7}"/>
</p:tagLst>
</file>

<file path=ppt/tags/tag10.xml><?xml version="1.0" encoding="utf-8"?>
<p:tagLst xmlns:p="http://schemas.openxmlformats.org/presentationml/2006/main">
  <p:tag name="KSO_WM_UNIT_TABLE_BEAUTIFY" val="smartTable{24138c5b-1e3e-45d6-b0d2-82b4287d5a1f}"/>
</p:tagLst>
</file>

<file path=ppt/tags/tag11.xml><?xml version="1.0" encoding="utf-8"?>
<p:tagLst xmlns:p="http://schemas.openxmlformats.org/presentationml/2006/main">
  <p:tag name="KSO_WM_UNIT_TABLE_BEAUTIFY" val="smartTable{82db58fc-2e81-40d0-833c-2885666917bd}"/>
</p:tagLst>
</file>

<file path=ppt/tags/tag12.xml><?xml version="1.0" encoding="utf-8"?>
<p:tagLst xmlns:p="http://schemas.openxmlformats.org/presentationml/2006/main">
  <p:tag name="KSO_WM_UNIT_TABLE_BEAUTIFY" val="smartTable{ad5ad4a6-497a-4266-adb8-cfa2aa4b01b4}"/>
</p:tagLst>
</file>

<file path=ppt/tags/tag13.xml><?xml version="1.0" encoding="utf-8"?>
<p:tagLst xmlns:p="http://schemas.openxmlformats.org/presentationml/2006/main">
  <p:tag name="KSO_WM_UNIT_TABLE_BEAUTIFY" val="smartTable{e28564da-e91b-4ebc-acbd-7b6c0f69075b}"/>
</p:tagLst>
</file>

<file path=ppt/tags/tag14.xml><?xml version="1.0" encoding="utf-8"?>
<p:tagLst xmlns:p="http://schemas.openxmlformats.org/presentationml/2006/main">
  <p:tag name="KSO_WM_UNIT_TABLE_BEAUTIFY" val="smartTable{2d49a50d-a200-4146-b810-22f1bf9e9d63}"/>
</p:tagLst>
</file>

<file path=ppt/tags/tag15.xml><?xml version="1.0" encoding="utf-8"?>
<p:tagLst xmlns:p="http://schemas.openxmlformats.org/presentationml/2006/main">
  <p:tag name="KSO_WM_UNIT_TABLE_BEAUTIFY" val="smartTable{87ad1e20-523b-407a-924e-ad25957ba08c}"/>
</p:tagLst>
</file>

<file path=ppt/tags/tag16.xml><?xml version="1.0" encoding="utf-8"?>
<p:tagLst xmlns:p="http://schemas.openxmlformats.org/presentationml/2006/main">
  <p:tag name="KSO_WM_UNIT_TABLE_BEAUTIFY" val="smartTable{ba10caeb-3459-4b2e-bea5-67758547099a}"/>
</p:tagLst>
</file>

<file path=ppt/tags/tag17.xml><?xml version="1.0" encoding="utf-8"?>
<p:tagLst xmlns:p="http://schemas.openxmlformats.org/presentationml/2006/main">
  <p:tag name="KSO_WM_UNIT_TABLE_BEAUTIFY" val="smartTable{1bc6ef41-a315-4158-b503-e6b501f40c52}"/>
</p:tagLst>
</file>

<file path=ppt/tags/tag18.xml><?xml version="1.0" encoding="utf-8"?>
<p:tagLst xmlns:p="http://schemas.openxmlformats.org/presentationml/2006/main">
  <p:tag name="KSO_WM_UNIT_TABLE_BEAUTIFY" val="smartTable{5fb8a964-56bb-43f5-b7ad-1a76d4e4815a}"/>
</p:tagLst>
</file>

<file path=ppt/tags/tag19.xml><?xml version="1.0" encoding="utf-8"?>
<p:tagLst xmlns:p="http://schemas.openxmlformats.org/presentationml/2006/main">
  <p:tag name="KSO_WPP_MARK_KEY" val="714af2c9-c72a-42ae-9bfa-d4d0be7fafb1"/>
  <p:tag name="COMMONDATA" val="eyJoZGlkIjoiODY2YWZiZjg0NWZhNjNmOGQxYzFjYWJkMTEyYWM4OWEifQ=="/>
</p:tagLst>
</file>

<file path=ppt/tags/tag2.xml><?xml version="1.0" encoding="utf-8"?>
<p:tagLst xmlns:p="http://schemas.openxmlformats.org/presentationml/2006/main">
  <p:tag name="KSO_WM_UNIT_TABLE_BEAUTIFY" val="smartTable{1300dfc3-285a-47db-9eb7-c5719533cc4f}"/>
</p:tagLst>
</file>

<file path=ppt/tags/tag3.xml><?xml version="1.0" encoding="utf-8"?>
<p:tagLst xmlns:p="http://schemas.openxmlformats.org/presentationml/2006/main">
  <p:tag name="KSO_WM_UNIT_TABLE_BEAUTIFY" val="smartTable{ce9ae4dc-fb1a-4d36-a464-e9352ddfd200}"/>
</p:tagLst>
</file>

<file path=ppt/tags/tag4.xml><?xml version="1.0" encoding="utf-8"?>
<p:tagLst xmlns:p="http://schemas.openxmlformats.org/presentationml/2006/main">
  <p:tag name="KSO_WM_UNIT_TABLE_BEAUTIFY" val="smartTable{3fd76c95-f5f3-41e1-9b2e-bb62f48242e5}"/>
</p:tagLst>
</file>

<file path=ppt/tags/tag5.xml><?xml version="1.0" encoding="utf-8"?>
<p:tagLst xmlns:p="http://schemas.openxmlformats.org/presentationml/2006/main">
  <p:tag name="KSO_WM_UNIT_TABLE_BEAUTIFY" val="smartTable{a1ad4d52-4fb1-4473-8139-b7ac1b5a5a40}"/>
</p:tagLst>
</file>

<file path=ppt/tags/tag6.xml><?xml version="1.0" encoding="utf-8"?>
<p:tagLst xmlns:p="http://schemas.openxmlformats.org/presentationml/2006/main">
  <p:tag name="KSO_WM_UNIT_TABLE_BEAUTIFY" val="smartTable{b7532ba8-26ae-41de-991b-bd8529482099}"/>
</p:tagLst>
</file>

<file path=ppt/tags/tag7.xml><?xml version="1.0" encoding="utf-8"?>
<p:tagLst xmlns:p="http://schemas.openxmlformats.org/presentationml/2006/main">
  <p:tag name="KSO_WM_UNIT_TABLE_BEAUTIFY" val="smartTable{72559275-57da-48bc-9ed1-2ecc805805f2}"/>
</p:tagLst>
</file>

<file path=ppt/tags/tag8.xml><?xml version="1.0" encoding="utf-8"?>
<p:tagLst xmlns:p="http://schemas.openxmlformats.org/presentationml/2006/main">
  <p:tag name="KSO_WM_UNIT_TABLE_BEAUTIFY" val="smartTable{4b14335a-5635-4333-ae63-5449602a286b}"/>
</p:tagLst>
</file>

<file path=ppt/tags/tag9.xml><?xml version="1.0" encoding="utf-8"?>
<p:tagLst xmlns:p="http://schemas.openxmlformats.org/presentationml/2006/main">
  <p:tag name="KSO_WM_UNIT_TABLE_BEAUTIFY" val="smartTable{349b4738-fa64-4fb3-a323-598202913626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Dutch801 XBd BT"/>
        <a:ea typeface="隶书"/>
        <a:cs typeface=""/>
      </a:majorFont>
      <a:minorFont>
        <a:latin typeface="Dutch801 XBd BT"/>
        <a:ea typeface="宋体"/>
        <a:cs typeface="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8446</Words>
  <Application>WPS 演示</Application>
  <PresentationFormat>全屏显示(4:3)</PresentationFormat>
  <Paragraphs>1426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Wingdings 2</vt:lpstr>
      <vt:lpstr>Times New Roman</vt:lpstr>
      <vt:lpstr>Arial Unicode MS</vt:lpstr>
      <vt:lpstr>华文中宋</vt:lpstr>
      <vt:lpstr>微软雅黑</vt:lpstr>
      <vt:lpstr>黑体</vt:lpstr>
      <vt:lpstr>AkzidenzGroteskBQ-Reg</vt:lpstr>
      <vt:lpstr>Segoe Print</vt:lpstr>
      <vt:lpstr>Dutch801 XBd BT</vt:lpstr>
      <vt:lpstr>隶书</vt:lpstr>
      <vt:lpstr>Calibri</vt:lpstr>
      <vt:lpstr>Times New Roman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小姑娘</cp:lastModifiedBy>
  <cp:revision>446</cp:revision>
  <dcterms:created xsi:type="dcterms:W3CDTF">2014-03-20T09:43:00Z</dcterms:created>
  <dcterms:modified xsi:type="dcterms:W3CDTF">2023-01-31T06:46:35Z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771FA43BDC304879997D23772D688799</vt:lpwstr>
  </property>
</Properties>
</file>